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69" r:id="rId5"/>
  </p:sldMasterIdLst>
  <p:notesMasterIdLst>
    <p:notesMasterId r:id="rId74"/>
  </p:notesMasterIdLst>
  <p:handoutMasterIdLst>
    <p:handoutMasterId r:id="rId75"/>
  </p:handoutMasterIdLst>
  <p:sldIdLst>
    <p:sldId id="256" r:id="rId6"/>
    <p:sldId id="264" r:id="rId7"/>
    <p:sldId id="275" r:id="rId8"/>
    <p:sldId id="285" r:id="rId9"/>
    <p:sldId id="291" r:id="rId10"/>
    <p:sldId id="288" r:id="rId11"/>
    <p:sldId id="289" r:id="rId12"/>
    <p:sldId id="290" r:id="rId13"/>
    <p:sldId id="287" r:id="rId14"/>
    <p:sldId id="296" r:id="rId15"/>
    <p:sldId id="303" r:id="rId16"/>
    <p:sldId id="304" r:id="rId17"/>
    <p:sldId id="305" r:id="rId18"/>
    <p:sldId id="295" r:id="rId19"/>
    <p:sldId id="302" r:id="rId20"/>
    <p:sldId id="297" r:id="rId21"/>
    <p:sldId id="293" r:id="rId22"/>
    <p:sldId id="292" r:id="rId23"/>
    <p:sldId id="298" r:id="rId24"/>
    <p:sldId id="274" r:id="rId25"/>
    <p:sldId id="299" r:id="rId26"/>
    <p:sldId id="300" r:id="rId27"/>
    <p:sldId id="311" r:id="rId28"/>
    <p:sldId id="398" r:id="rId29"/>
    <p:sldId id="399" r:id="rId30"/>
    <p:sldId id="301" r:id="rId31"/>
    <p:sldId id="279" r:id="rId32"/>
    <p:sldId id="306" r:id="rId33"/>
    <p:sldId id="307" r:id="rId34"/>
    <p:sldId id="281" r:id="rId35"/>
    <p:sldId id="308" r:id="rId36"/>
    <p:sldId id="260" r:id="rId37"/>
    <p:sldId id="261" r:id="rId38"/>
    <p:sldId id="384" r:id="rId39"/>
    <p:sldId id="266" r:id="rId40"/>
    <p:sldId id="272" r:id="rId41"/>
    <p:sldId id="326" r:id="rId42"/>
    <p:sldId id="316" r:id="rId43"/>
    <p:sldId id="325" r:id="rId44"/>
    <p:sldId id="319" r:id="rId45"/>
    <p:sldId id="320" r:id="rId46"/>
    <p:sldId id="321" r:id="rId47"/>
    <p:sldId id="322" r:id="rId48"/>
    <p:sldId id="323" r:id="rId49"/>
    <p:sldId id="324" r:id="rId50"/>
    <p:sldId id="318" r:id="rId51"/>
    <p:sldId id="327" r:id="rId52"/>
    <p:sldId id="371" r:id="rId53"/>
    <p:sldId id="372" r:id="rId54"/>
    <p:sldId id="328" r:id="rId55"/>
    <p:sldId id="329" r:id="rId56"/>
    <p:sldId id="373" r:id="rId57"/>
    <p:sldId id="374" r:id="rId58"/>
    <p:sldId id="377" r:id="rId59"/>
    <p:sldId id="376" r:id="rId60"/>
    <p:sldId id="378" r:id="rId61"/>
    <p:sldId id="370" r:id="rId62"/>
    <p:sldId id="383" r:id="rId63"/>
    <p:sldId id="397" r:id="rId64"/>
    <p:sldId id="385" r:id="rId65"/>
    <p:sldId id="386" r:id="rId66"/>
    <p:sldId id="387" r:id="rId67"/>
    <p:sldId id="388" r:id="rId68"/>
    <p:sldId id="389" r:id="rId69"/>
    <p:sldId id="392" r:id="rId70"/>
    <p:sldId id="393" r:id="rId71"/>
    <p:sldId id="394" r:id="rId72"/>
    <p:sldId id="395" r:id="rId7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11"/>
    <p:restoredTop sz="90687" autoAdjust="0"/>
  </p:normalViewPr>
  <p:slideViewPr>
    <p:cSldViewPr snapToGrid="0">
      <p:cViewPr varScale="1">
        <p:scale>
          <a:sx n="100" d="100"/>
          <a:sy n="100" d="100"/>
        </p:scale>
        <p:origin x="192" y="90"/>
      </p:cViewPr>
      <p:guideLst/>
    </p:cSldViewPr>
  </p:slideViewPr>
  <p:notesTextViewPr>
    <p:cViewPr>
      <p:scale>
        <a:sx n="1" d="1"/>
        <a:sy n="1" d="1"/>
      </p:scale>
      <p:origin x="0" y="0"/>
    </p:cViewPr>
  </p:notesTextViewPr>
  <p:sorterViewPr>
    <p:cViewPr>
      <p:scale>
        <a:sx n="100" d="100"/>
        <a:sy n="100" d="100"/>
      </p:scale>
      <p:origin x="0" y="-635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_rels/data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A7FDD-B778-4893-B83E-07EB5B70A5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E118E0-E2FC-432B-B81F-EDB749C89C07}">
      <dgm:prSet custT="1"/>
      <dgm:spPr/>
      <dgm:t>
        <a:bodyPr/>
        <a:lstStyle/>
        <a:p>
          <a:pPr>
            <a:lnSpc>
              <a:spcPct val="100000"/>
            </a:lnSpc>
          </a:pPr>
          <a:r>
            <a:rPr lang="en-US" sz="1800" dirty="0"/>
            <a:t>Exercise helps get out excess energy when they’re nervous  </a:t>
          </a:r>
        </a:p>
      </dgm:t>
    </dgm:pt>
    <dgm:pt modelId="{2B7A2D17-431C-45A7-8B30-35A8CAC3FEE4}" type="parTrans" cxnId="{BF061324-117F-4176-8981-354D2BC48400}">
      <dgm:prSet/>
      <dgm:spPr/>
      <dgm:t>
        <a:bodyPr/>
        <a:lstStyle/>
        <a:p>
          <a:endParaRPr lang="en-US"/>
        </a:p>
      </dgm:t>
    </dgm:pt>
    <dgm:pt modelId="{25F52825-B81A-400E-AA9D-0C9D0282C60D}" type="sibTrans" cxnId="{BF061324-117F-4176-8981-354D2BC48400}">
      <dgm:prSet/>
      <dgm:spPr/>
      <dgm:t>
        <a:bodyPr/>
        <a:lstStyle/>
        <a:p>
          <a:endParaRPr lang="en-US"/>
        </a:p>
      </dgm:t>
    </dgm:pt>
    <dgm:pt modelId="{86C864B7-D25E-4739-B5F9-9D406BD8844A}">
      <dgm:prSet custT="1"/>
      <dgm:spPr/>
      <dgm:t>
        <a:bodyPr/>
        <a:lstStyle/>
        <a:p>
          <a:pPr>
            <a:lnSpc>
              <a:spcPct val="100000"/>
            </a:lnSpc>
          </a:pPr>
          <a:r>
            <a:rPr lang="en-US" sz="1800" dirty="0"/>
            <a:t>Boost their mood when they’re down. </a:t>
          </a:r>
        </a:p>
      </dgm:t>
    </dgm:pt>
    <dgm:pt modelId="{9C33101F-330A-4874-B91A-AD1276B3194A}" type="parTrans" cxnId="{DA6538A4-C015-483C-B7F6-60F4C233C012}">
      <dgm:prSet/>
      <dgm:spPr/>
      <dgm:t>
        <a:bodyPr/>
        <a:lstStyle/>
        <a:p>
          <a:endParaRPr lang="en-US"/>
        </a:p>
      </dgm:t>
    </dgm:pt>
    <dgm:pt modelId="{DC8BF9E5-8404-4FA6-8E75-5A9B615A1D69}" type="sibTrans" cxnId="{DA6538A4-C015-483C-B7F6-60F4C233C012}">
      <dgm:prSet/>
      <dgm:spPr/>
      <dgm:t>
        <a:bodyPr/>
        <a:lstStyle/>
        <a:p>
          <a:endParaRPr lang="en-US"/>
        </a:p>
      </dgm:t>
    </dgm:pt>
    <dgm:pt modelId="{F3DE0747-C936-49AC-8ECF-9D10870AF859}">
      <dgm:prSet custT="1"/>
      <dgm:spPr/>
      <dgm:t>
        <a:bodyPr/>
        <a:lstStyle/>
        <a:p>
          <a:pPr>
            <a:lnSpc>
              <a:spcPct val="100000"/>
            </a:lnSpc>
          </a:pPr>
          <a:r>
            <a:rPr lang="en-US" sz="1800" dirty="0"/>
            <a:t>Strength building exercises like lifting weights and aerobic exercises like running or biking can be excellent ways to help children and adolescents  regulate their emotions.</a:t>
          </a:r>
        </a:p>
      </dgm:t>
    </dgm:pt>
    <dgm:pt modelId="{DD3C5793-33DE-4D41-9D46-EAD7A3B93708}" type="parTrans" cxnId="{3B3F7782-29EB-45C2-B907-8FA47E123A13}">
      <dgm:prSet/>
      <dgm:spPr/>
      <dgm:t>
        <a:bodyPr/>
        <a:lstStyle/>
        <a:p>
          <a:endParaRPr lang="en-US"/>
        </a:p>
      </dgm:t>
    </dgm:pt>
    <dgm:pt modelId="{3D4A6356-8D66-4F0A-BFB4-2FF66E1AC5B9}" type="sibTrans" cxnId="{3B3F7782-29EB-45C2-B907-8FA47E123A13}">
      <dgm:prSet/>
      <dgm:spPr/>
      <dgm:t>
        <a:bodyPr/>
        <a:lstStyle/>
        <a:p>
          <a:endParaRPr lang="en-US"/>
        </a:p>
      </dgm:t>
    </dgm:pt>
    <dgm:pt modelId="{F34AD746-2352-420B-ADD2-0E1B77049155}" type="pres">
      <dgm:prSet presAssocID="{E5FA7FDD-B778-4893-B83E-07EB5B70A596}" presName="root" presStyleCnt="0">
        <dgm:presLayoutVars>
          <dgm:dir/>
          <dgm:resizeHandles val="exact"/>
        </dgm:presLayoutVars>
      </dgm:prSet>
      <dgm:spPr/>
    </dgm:pt>
    <dgm:pt modelId="{FDCEB109-106C-4832-874A-6E43C31808F3}" type="pres">
      <dgm:prSet presAssocID="{98E118E0-E2FC-432B-B81F-EDB749C89C07}" presName="compNode" presStyleCnt="0"/>
      <dgm:spPr/>
    </dgm:pt>
    <dgm:pt modelId="{973EAFC1-C8FD-4E91-80FD-B1405B9FC774}" type="pres">
      <dgm:prSet presAssocID="{98E118E0-E2FC-432B-B81F-EDB749C89C07}" presName="bgRect" presStyleLbl="bgShp" presStyleIdx="0" presStyleCnt="3"/>
      <dgm:spPr/>
    </dgm:pt>
    <dgm:pt modelId="{A9C55C76-10CE-41B1-855D-04ACBCB324AF}" type="pres">
      <dgm:prSet presAssocID="{98E118E0-E2FC-432B-B81F-EDB749C89C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EA607B0B-72C3-45EA-B6DF-5D85AEE2CB3F}" type="pres">
      <dgm:prSet presAssocID="{98E118E0-E2FC-432B-B81F-EDB749C89C07}" presName="spaceRect" presStyleCnt="0"/>
      <dgm:spPr/>
    </dgm:pt>
    <dgm:pt modelId="{13A48133-3CBD-4817-8D97-16A7E9D51392}" type="pres">
      <dgm:prSet presAssocID="{98E118E0-E2FC-432B-B81F-EDB749C89C07}" presName="parTx" presStyleLbl="revTx" presStyleIdx="0" presStyleCnt="3">
        <dgm:presLayoutVars>
          <dgm:chMax val="0"/>
          <dgm:chPref val="0"/>
        </dgm:presLayoutVars>
      </dgm:prSet>
      <dgm:spPr/>
    </dgm:pt>
    <dgm:pt modelId="{5E1E2FB1-25FD-48CF-B9CD-01F977F9E3BF}" type="pres">
      <dgm:prSet presAssocID="{25F52825-B81A-400E-AA9D-0C9D0282C60D}" presName="sibTrans" presStyleCnt="0"/>
      <dgm:spPr/>
    </dgm:pt>
    <dgm:pt modelId="{CC71BE84-F43C-4D8B-A414-93157057D70D}" type="pres">
      <dgm:prSet presAssocID="{86C864B7-D25E-4739-B5F9-9D406BD8844A}" presName="compNode" presStyleCnt="0"/>
      <dgm:spPr/>
    </dgm:pt>
    <dgm:pt modelId="{CCD36861-E295-4D53-8097-3147D0D3855C}" type="pres">
      <dgm:prSet presAssocID="{86C864B7-D25E-4739-B5F9-9D406BD8844A}" presName="bgRect" presStyleLbl="bgShp" presStyleIdx="1" presStyleCnt="3"/>
      <dgm:spPr/>
    </dgm:pt>
    <dgm:pt modelId="{7FA49436-0F3A-4BF5-965A-BBDC555021EC}" type="pres">
      <dgm:prSet presAssocID="{86C864B7-D25E-4739-B5F9-9D406BD884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gnal"/>
        </a:ext>
      </dgm:extLst>
    </dgm:pt>
    <dgm:pt modelId="{1BA4482A-11AA-4544-B279-53B4A7008421}" type="pres">
      <dgm:prSet presAssocID="{86C864B7-D25E-4739-B5F9-9D406BD8844A}" presName="spaceRect" presStyleCnt="0"/>
      <dgm:spPr/>
    </dgm:pt>
    <dgm:pt modelId="{A8A8C7DD-D1C1-4B46-AFA0-C2DB8A062E93}" type="pres">
      <dgm:prSet presAssocID="{86C864B7-D25E-4739-B5F9-9D406BD8844A}" presName="parTx" presStyleLbl="revTx" presStyleIdx="1" presStyleCnt="3">
        <dgm:presLayoutVars>
          <dgm:chMax val="0"/>
          <dgm:chPref val="0"/>
        </dgm:presLayoutVars>
      </dgm:prSet>
      <dgm:spPr/>
    </dgm:pt>
    <dgm:pt modelId="{FD308A68-500D-4C13-9BA8-C63690DC0088}" type="pres">
      <dgm:prSet presAssocID="{DC8BF9E5-8404-4FA6-8E75-5A9B615A1D69}" presName="sibTrans" presStyleCnt="0"/>
      <dgm:spPr/>
    </dgm:pt>
    <dgm:pt modelId="{3EAA1E4D-614D-477C-B2B1-CEE78DC07716}" type="pres">
      <dgm:prSet presAssocID="{F3DE0747-C936-49AC-8ECF-9D10870AF859}" presName="compNode" presStyleCnt="0"/>
      <dgm:spPr/>
    </dgm:pt>
    <dgm:pt modelId="{D313AA77-5BF0-4AB4-955B-FD2DC7DF491F}" type="pres">
      <dgm:prSet presAssocID="{F3DE0747-C936-49AC-8ECF-9D10870AF859}" presName="bgRect" presStyleLbl="bgShp" presStyleIdx="2" presStyleCnt="3"/>
      <dgm:spPr/>
    </dgm:pt>
    <dgm:pt modelId="{1714D99B-F943-4DE6-B654-D0261546B669}" type="pres">
      <dgm:prSet presAssocID="{F3DE0747-C936-49AC-8ECF-9D10870AF8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umbbell"/>
        </a:ext>
      </dgm:extLst>
    </dgm:pt>
    <dgm:pt modelId="{73C6A264-098F-4F2F-AE04-E386611A862C}" type="pres">
      <dgm:prSet presAssocID="{F3DE0747-C936-49AC-8ECF-9D10870AF859}" presName="spaceRect" presStyleCnt="0"/>
      <dgm:spPr/>
    </dgm:pt>
    <dgm:pt modelId="{C8928D78-CECC-4DC6-8DCF-445BF2A7CAD1}" type="pres">
      <dgm:prSet presAssocID="{F3DE0747-C936-49AC-8ECF-9D10870AF859}" presName="parTx" presStyleLbl="revTx" presStyleIdx="2" presStyleCnt="3">
        <dgm:presLayoutVars>
          <dgm:chMax val="0"/>
          <dgm:chPref val="0"/>
        </dgm:presLayoutVars>
      </dgm:prSet>
      <dgm:spPr/>
    </dgm:pt>
  </dgm:ptLst>
  <dgm:cxnLst>
    <dgm:cxn modelId="{BF061324-117F-4176-8981-354D2BC48400}" srcId="{E5FA7FDD-B778-4893-B83E-07EB5B70A596}" destId="{98E118E0-E2FC-432B-B81F-EDB749C89C07}" srcOrd="0" destOrd="0" parTransId="{2B7A2D17-431C-45A7-8B30-35A8CAC3FEE4}" sibTransId="{25F52825-B81A-400E-AA9D-0C9D0282C60D}"/>
    <dgm:cxn modelId="{B7EF1B61-188A-4FB2-893C-F332EF290346}" type="presOf" srcId="{E5FA7FDD-B778-4893-B83E-07EB5B70A596}" destId="{F34AD746-2352-420B-ADD2-0E1B77049155}" srcOrd="0" destOrd="0" presId="urn:microsoft.com/office/officeart/2018/2/layout/IconVerticalSolidList"/>
    <dgm:cxn modelId="{3015D361-AC27-40E3-B55E-2A5842FFA515}" type="presOf" srcId="{98E118E0-E2FC-432B-B81F-EDB749C89C07}" destId="{13A48133-3CBD-4817-8D97-16A7E9D51392}" srcOrd="0" destOrd="0" presId="urn:microsoft.com/office/officeart/2018/2/layout/IconVerticalSolidList"/>
    <dgm:cxn modelId="{7EFFAB57-82A3-42A9-B9C0-683CA6361916}" type="presOf" srcId="{86C864B7-D25E-4739-B5F9-9D406BD8844A}" destId="{A8A8C7DD-D1C1-4B46-AFA0-C2DB8A062E93}" srcOrd="0" destOrd="0" presId="urn:microsoft.com/office/officeart/2018/2/layout/IconVerticalSolidList"/>
    <dgm:cxn modelId="{3B3F7782-29EB-45C2-B907-8FA47E123A13}" srcId="{E5FA7FDD-B778-4893-B83E-07EB5B70A596}" destId="{F3DE0747-C936-49AC-8ECF-9D10870AF859}" srcOrd="2" destOrd="0" parTransId="{DD3C5793-33DE-4D41-9D46-EAD7A3B93708}" sibTransId="{3D4A6356-8D66-4F0A-BFB4-2FF66E1AC5B9}"/>
    <dgm:cxn modelId="{DA6538A4-C015-483C-B7F6-60F4C233C012}" srcId="{E5FA7FDD-B778-4893-B83E-07EB5B70A596}" destId="{86C864B7-D25E-4739-B5F9-9D406BD8844A}" srcOrd="1" destOrd="0" parTransId="{9C33101F-330A-4874-B91A-AD1276B3194A}" sibTransId="{DC8BF9E5-8404-4FA6-8E75-5A9B615A1D69}"/>
    <dgm:cxn modelId="{FC18D8B4-9A51-481C-AA95-49D53152F0E4}" type="presOf" srcId="{F3DE0747-C936-49AC-8ECF-9D10870AF859}" destId="{C8928D78-CECC-4DC6-8DCF-445BF2A7CAD1}" srcOrd="0" destOrd="0" presId="urn:microsoft.com/office/officeart/2018/2/layout/IconVerticalSolidList"/>
    <dgm:cxn modelId="{7F1ABB16-E883-454B-AE7C-7B570803EDB0}" type="presParOf" srcId="{F34AD746-2352-420B-ADD2-0E1B77049155}" destId="{FDCEB109-106C-4832-874A-6E43C31808F3}" srcOrd="0" destOrd="0" presId="urn:microsoft.com/office/officeart/2018/2/layout/IconVerticalSolidList"/>
    <dgm:cxn modelId="{65F37DF5-F8FA-49DC-8DB9-381DA0CF59F2}" type="presParOf" srcId="{FDCEB109-106C-4832-874A-6E43C31808F3}" destId="{973EAFC1-C8FD-4E91-80FD-B1405B9FC774}" srcOrd="0" destOrd="0" presId="urn:microsoft.com/office/officeart/2018/2/layout/IconVerticalSolidList"/>
    <dgm:cxn modelId="{09E7EA45-B816-43BD-8B7E-F1D673C56787}" type="presParOf" srcId="{FDCEB109-106C-4832-874A-6E43C31808F3}" destId="{A9C55C76-10CE-41B1-855D-04ACBCB324AF}" srcOrd="1" destOrd="0" presId="urn:microsoft.com/office/officeart/2018/2/layout/IconVerticalSolidList"/>
    <dgm:cxn modelId="{C3AA1F7E-CD34-41FC-85B3-18B36AAEF7BB}" type="presParOf" srcId="{FDCEB109-106C-4832-874A-6E43C31808F3}" destId="{EA607B0B-72C3-45EA-B6DF-5D85AEE2CB3F}" srcOrd="2" destOrd="0" presId="urn:microsoft.com/office/officeart/2018/2/layout/IconVerticalSolidList"/>
    <dgm:cxn modelId="{5FE3D6AA-8F46-43D0-BB9F-CD5A144E245D}" type="presParOf" srcId="{FDCEB109-106C-4832-874A-6E43C31808F3}" destId="{13A48133-3CBD-4817-8D97-16A7E9D51392}" srcOrd="3" destOrd="0" presId="urn:microsoft.com/office/officeart/2018/2/layout/IconVerticalSolidList"/>
    <dgm:cxn modelId="{A0DC77F5-6694-4A49-8AC2-C4AE82357599}" type="presParOf" srcId="{F34AD746-2352-420B-ADD2-0E1B77049155}" destId="{5E1E2FB1-25FD-48CF-B9CD-01F977F9E3BF}" srcOrd="1" destOrd="0" presId="urn:microsoft.com/office/officeart/2018/2/layout/IconVerticalSolidList"/>
    <dgm:cxn modelId="{476DF9BC-18B6-40AC-A418-D0A9EF766B3B}" type="presParOf" srcId="{F34AD746-2352-420B-ADD2-0E1B77049155}" destId="{CC71BE84-F43C-4D8B-A414-93157057D70D}" srcOrd="2" destOrd="0" presId="urn:microsoft.com/office/officeart/2018/2/layout/IconVerticalSolidList"/>
    <dgm:cxn modelId="{0E7C4E60-84C5-4AD7-BBCD-192DE3370F92}" type="presParOf" srcId="{CC71BE84-F43C-4D8B-A414-93157057D70D}" destId="{CCD36861-E295-4D53-8097-3147D0D3855C}" srcOrd="0" destOrd="0" presId="urn:microsoft.com/office/officeart/2018/2/layout/IconVerticalSolidList"/>
    <dgm:cxn modelId="{B054FC77-EF18-4C7C-B485-D208286EEE3E}" type="presParOf" srcId="{CC71BE84-F43C-4D8B-A414-93157057D70D}" destId="{7FA49436-0F3A-4BF5-965A-BBDC555021EC}" srcOrd="1" destOrd="0" presId="urn:microsoft.com/office/officeart/2018/2/layout/IconVerticalSolidList"/>
    <dgm:cxn modelId="{12368D48-AA04-41B8-A042-0F905C01F3F5}" type="presParOf" srcId="{CC71BE84-F43C-4D8B-A414-93157057D70D}" destId="{1BA4482A-11AA-4544-B279-53B4A7008421}" srcOrd="2" destOrd="0" presId="urn:microsoft.com/office/officeart/2018/2/layout/IconVerticalSolidList"/>
    <dgm:cxn modelId="{7F2F1B8C-D55B-4841-9C9A-AB2ACE2D8C19}" type="presParOf" srcId="{CC71BE84-F43C-4D8B-A414-93157057D70D}" destId="{A8A8C7DD-D1C1-4B46-AFA0-C2DB8A062E93}" srcOrd="3" destOrd="0" presId="urn:microsoft.com/office/officeart/2018/2/layout/IconVerticalSolidList"/>
    <dgm:cxn modelId="{C8C40C93-02DB-49BC-B316-896893679AFE}" type="presParOf" srcId="{F34AD746-2352-420B-ADD2-0E1B77049155}" destId="{FD308A68-500D-4C13-9BA8-C63690DC0088}" srcOrd="3" destOrd="0" presId="urn:microsoft.com/office/officeart/2018/2/layout/IconVerticalSolidList"/>
    <dgm:cxn modelId="{8AC35419-ADBD-420C-9BB9-173ADFF6F063}" type="presParOf" srcId="{F34AD746-2352-420B-ADD2-0E1B77049155}" destId="{3EAA1E4D-614D-477C-B2B1-CEE78DC07716}" srcOrd="4" destOrd="0" presId="urn:microsoft.com/office/officeart/2018/2/layout/IconVerticalSolidList"/>
    <dgm:cxn modelId="{AC429258-623C-4BC5-9446-E19059AE66FB}" type="presParOf" srcId="{3EAA1E4D-614D-477C-B2B1-CEE78DC07716}" destId="{D313AA77-5BF0-4AB4-955B-FD2DC7DF491F}" srcOrd="0" destOrd="0" presId="urn:microsoft.com/office/officeart/2018/2/layout/IconVerticalSolidList"/>
    <dgm:cxn modelId="{BD4FC3BF-4858-4EBD-96AC-D890B91F3A89}" type="presParOf" srcId="{3EAA1E4D-614D-477C-B2B1-CEE78DC07716}" destId="{1714D99B-F943-4DE6-B654-D0261546B669}" srcOrd="1" destOrd="0" presId="urn:microsoft.com/office/officeart/2018/2/layout/IconVerticalSolidList"/>
    <dgm:cxn modelId="{2BD06E49-6BEF-4C78-9394-40D210FD2241}" type="presParOf" srcId="{3EAA1E4D-614D-477C-B2B1-CEE78DC07716}" destId="{73C6A264-098F-4F2F-AE04-E386611A862C}" srcOrd="2" destOrd="0" presId="urn:microsoft.com/office/officeart/2018/2/layout/IconVerticalSolidList"/>
    <dgm:cxn modelId="{B94E5414-9E63-4F7F-BC89-903835B8F7A3}" type="presParOf" srcId="{3EAA1E4D-614D-477C-B2B1-CEE78DC07716}" destId="{C8928D78-CECC-4DC6-8DCF-445BF2A7CA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EAFC1-C8FD-4E91-80FD-B1405B9FC774}">
      <dsp:nvSpPr>
        <dsp:cNvPr id="0" name=""/>
        <dsp:cNvSpPr/>
      </dsp:nvSpPr>
      <dsp:spPr>
        <a:xfrm>
          <a:off x="0" y="2296"/>
          <a:ext cx="6339839" cy="1000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55C76-10CE-41B1-855D-04ACBCB324AF}">
      <dsp:nvSpPr>
        <dsp:cNvPr id="0" name=""/>
        <dsp:cNvSpPr/>
      </dsp:nvSpPr>
      <dsp:spPr>
        <a:xfrm>
          <a:off x="302795" y="227516"/>
          <a:ext cx="551075" cy="550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48133-3CBD-4817-8D97-16A7E9D51392}">
      <dsp:nvSpPr>
        <dsp:cNvPr id="0" name=""/>
        <dsp:cNvSpPr/>
      </dsp:nvSpPr>
      <dsp:spPr>
        <a:xfrm>
          <a:off x="1156666" y="2296"/>
          <a:ext cx="4982927" cy="100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40" tIns="106040" rIns="106040" bIns="106040" numCol="1" spcCol="1270" anchor="ctr" anchorCtr="0">
          <a:noAutofit/>
        </a:bodyPr>
        <a:lstStyle/>
        <a:p>
          <a:pPr marL="0" lvl="0" indent="0" algn="l" defTabSz="800100">
            <a:lnSpc>
              <a:spcPct val="100000"/>
            </a:lnSpc>
            <a:spcBef>
              <a:spcPct val="0"/>
            </a:spcBef>
            <a:spcAft>
              <a:spcPct val="35000"/>
            </a:spcAft>
            <a:buNone/>
          </a:pPr>
          <a:r>
            <a:rPr lang="en-US" sz="1800" kern="1200" dirty="0"/>
            <a:t>Exercise helps get out excess energy when they’re nervous  </a:t>
          </a:r>
        </a:p>
      </dsp:txBody>
      <dsp:txXfrm>
        <a:off x="1156666" y="2296"/>
        <a:ext cx="4982927" cy="1001955"/>
      </dsp:txXfrm>
    </dsp:sp>
    <dsp:sp modelId="{CCD36861-E295-4D53-8097-3147D0D3855C}">
      <dsp:nvSpPr>
        <dsp:cNvPr id="0" name=""/>
        <dsp:cNvSpPr/>
      </dsp:nvSpPr>
      <dsp:spPr>
        <a:xfrm>
          <a:off x="0" y="1190662"/>
          <a:ext cx="6339839" cy="1000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49436-0F3A-4BF5-965A-BBDC555021EC}">
      <dsp:nvSpPr>
        <dsp:cNvPr id="0" name=""/>
        <dsp:cNvSpPr/>
      </dsp:nvSpPr>
      <dsp:spPr>
        <a:xfrm>
          <a:off x="302795" y="1415882"/>
          <a:ext cx="551075" cy="550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8C7DD-D1C1-4B46-AFA0-C2DB8A062E93}">
      <dsp:nvSpPr>
        <dsp:cNvPr id="0" name=""/>
        <dsp:cNvSpPr/>
      </dsp:nvSpPr>
      <dsp:spPr>
        <a:xfrm>
          <a:off x="1156666" y="1190662"/>
          <a:ext cx="4982927" cy="100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40" tIns="106040" rIns="106040" bIns="106040" numCol="1" spcCol="1270" anchor="ctr" anchorCtr="0">
          <a:noAutofit/>
        </a:bodyPr>
        <a:lstStyle/>
        <a:p>
          <a:pPr marL="0" lvl="0" indent="0" algn="l" defTabSz="800100">
            <a:lnSpc>
              <a:spcPct val="100000"/>
            </a:lnSpc>
            <a:spcBef>
              <a:spcPct val="0"/>
            </a:spcBef>
            <a:spcAft>
              <a:spcPct val="35000"/>
            </a:spcAft>
            <a:buNone/>
          </a:pPr>
          <a:r>
            <a:rPr lang="en-US" sz="1800" kern="1200" dirty="0"/>
            <a:t>Boost their mood when they’re down. </a:t>
          </a:r>
        </a:p>
      </dsp:txBody>
      <dsp:txXfrm>
        <a:off x="1156666" y="1190662"/>
        <a:ext cx="4982927" cy="1001955"/>
      </dsp:txXfrm>
    </dsp:sp>
    <dsp:sp modelId="{D313AA77-5BF0-4AB4-955B-FD2DC7DF491F}">
      <dsp:nvSpPr>
        <dsp:cNvPr id="0" name=""/>
        <dsp:cNvSpPr/>
      </dsp:nvSpPr>
      <dsp:spPr>
        <a:xfrm>
          <a:off x="0" y="2379027"/>
          <a:ext cx="6339839" cy="1000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4D99B-F943-4DE6-B654-D0261546B669}">
      <dsp:nvSpPr>
        <dsp:cNvPr id="0" name=""/>
        <dsp:cNvSpPr/>
      </dsp:nvSpPr>
      <dsp:spPr>
        <a:xfrm>
          <a:off x="303091" y="2604247"/>
          <a:ext cx="551075" cy="550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28D78-CECC-4DC6-8DCF-445BF2A7CAD1}">
      <dsp:nvSpPr>
        <dsp:cNvPr id="0" name=""/>
        <dsp:cNvSpPr/>
      </dsp:nvSpPr>
      <dsp:spPr>
        <a:xfrm>
          <a:off x="1157258" y="2379027"/>
          <a:ext cx="4982927" cy="100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40" tIns="106040" rIns="106040" bIns="106040" numCol="1" spcCol="1270" anchor="ctr" anchorCtr="0">
          <a:noAutofit/>
        </a:bodyPr>
        <a:lstStyle/>
        <a:p>
          <a:pPr marL="0" lvl="0" indent="0" algn="l" defTabSz="800100">
            <a:lnSpc>
              <a:spcPct val="100000"/>
            </a:lnSpc>
            <a:spcBef>
              <a:spcPct val="0"/>
            </a:spcBef>
            <a:spcAft>
              <a:spcPct val="35000"/>
            </a:spcAft>
            <a:buNone/>
          </a:pPr>
          <a:r>
            <a:rPr lang="en-US" sz="1800" kern="1200" dirty="0"/>
            <a:t>Strength building exercises like lifting weights and aerobic exercises like running or biking can be excellent ways to help children and adolescents  regulate their emotions.</a:t>
          </a:r>
        </a:p>
      </dsp:txBody>
      <dsp:txXfrm>
        <a:off x="1157258" y="2379027"/>
        <a:ext cx="4982927" cy="10019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B56F32FC-4BD9-442A-A8C6-51598C909FE3}" type="datetimeFigureOut">
              <a:rPr lang="en-US" smtClean="0"/>
              <a:t>4/4/2024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056371FA-A98D-41E8-93F4-09945841298A}" type="datetimeFigureOut">
              <a:rPr lang="en-US" smtClean="0"/>
              <a:t>4/4/2024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38664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365466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11078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46702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305033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66236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58884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280518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109160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333876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206879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87180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3049250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58462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374933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3957412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90992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93043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95265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Prioritizing Emotions, negative emotions can be why individuals with ADHD, Anxiety, and Depression are so prone to procrastination</a:t>
            </a:r>
          </a:p>
          <a:p>
            <a:r>
              <a:rPr lang="en-US" dirty="0"/>
              <a:t>Difficulty with working memory can also be indicative of ADHD, but it is more indicative of Anxiety as anxiety “takes up space” in the mind and makes it difficult to hold information</a:t>
            </a:r>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272086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Bottom-up processing slowly reading </a:t>
            </a:r>
            <a:r>
              <a:rPr lang="en-US" dirty="0" err="1"/>
              <a:t>startbucks</a:t>
            </a:r>
            <a:r>
              <a:rPr lang="en-US" dirty="0"/>
              <a:t> and coming up with all the information we know about </a:t>
            </a:r>
            <a:r>
              <a:rPr lang="en-US" dirty="0" err="1"/>
              <a:t>starbucsk</a:t>
            </a:r>
            <a:endParaRPr lang="en-US" dirty="0"/>
          </a:p>
          <a:p>
            <a:endParaRPr lang="en-US" dirty="0"/>
          </a:p>
          <a:p>
            <a:r>
              <a:rPr lang="en-US" dirty="0"/>
              <a:t>It can also be difficulty with emotional recognition that means we fail to read cues that would help us from “blowing up”</a:t>
            </a:r>
          </a:p>
          <a:p>
            <a:endParaRPr lang="en-US" dirty="0"/>
          </a:p>
          <a:p>
            <a:r>
              <a:rPr lang="en-US" dirty="0"/>
              <a:t>	The cookie form the Cookie jar</a:t>
            </a:r>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4174471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down is very fast. Caffeine addicts</a:t>
            </a:r>
          </a:p>
          <a:p>
            <a:endParaRPr lang="en-US" dirty="0"/>
          </a:p>
          <a:p>
            <a:r>
              <a:rPr lang="en-US" dirty="0"/>
              <a:t>It can also be children, or adults who were children, that have learned they are smart but lazy or that they always screw up</a:t>
            </a:r>
          </a:p>
          <a:p>
            <a:r>
              <a:rPr lang="en-US" dirty="0"/>
              <a:t>	think heuristics</a:t>
            </a:r>
          </a:p>
          <a:p>
            <a:endParaRPr lang="en-US" dirty="0"/>
          </a:p>
          <a:p>
            <a:r>
              <a:rPr lang="en-US" dirty="0"/>
              <a:t>This can lead to cognitive distortions but also self fulfilling </a:t>
            </a:r>
            <a:r>
              <a:rPr lang="en-US" dirty="0" err="1"/>
              <a:t>proficies</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146652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791478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err="1"/>
              <a:t>gotta</a:t>
            </a:r>
            <a:r>
              <a:rPr lang="en-US" dirty="0"/>
              <a:t> have it now” is important in that it can cause individuals to ignore future consequences as well as fail to prepare</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838096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now about how they work together and how they cycle and how people try to coupe with different levels of succuss</a:t>
            </a:r>
          </a:p>
          <a:p>
            <a:endParaRPr lang="en-US" dirty="0"/>
          </a:p>
          <a:p>
            <a:r>
              <a:rPr lang="en-US" dirty="0"/>
              <a:t>The spinners in the Day treatment center</a:t>
            </a:r>
          </a:p>
          <a:p>
            <a:endParaRPr lang="en-US" dirty="0"/>
          </a:p>
          <a:p>
            <a:r>
              <a:rPr lang="en-US" dirty="0"/>
              <a:t>The master procrastinators</a:t>
            </a:r>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202242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1903951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may seem that a smaller amygdala could be good, as a lot of negative emotions come from the amygdale, it can lead the amygdala to be over reactive without as much nuanced controls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33</a:t>
            </a:fld>
            <a:endParaRPr lang="en-US" dirty="0"/>
          </a:p>
        </p:txBody>
      </p:sp>
    </p:spTree>
    <p:extLst>
      <p:ext uri="{BB962C8B-B14F-4D97-AF65-F5344CB8AC3E}">
        <p14:creationId xmlns:p14="http://schemas.microsoft.com/office/powerpoint/2010/main" val="313351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brain tends to be less effective, the emotional brain tends to be overreactive</a:t>
            </a:r>
          </a:p>
          <a:p>
            <a:endParaRPr lang="en-US" dirty="0"/>
          </a:p>
          <a:p>
            <a:r>
              <a:rPr lang="en-US" dirty="0"/>
              <a:t>This means more activation of the emotional brain and less ability to put the breaks on with the smart brain</a:t>
            </a:r>
          </a:p>
        </p:txBody>
      </p:sp>
      <p:sp>
        <p:nvSpPr>
          <p:cNvPr id="4" name="Slide Number Placeholder 3"/>
          <p:cNvSpPr>
            <a:spLocks noGrp="1"/>
          </p:cNvSpPr>
          <p:nvPr>
            <p:ph type="sldNum" sz="quarter" idx="5"/>
          </p:nvPr>
        </p:nvSpPr>
        <p:spPr/>
        <p:txBody>
          <a:bodyPr/>
          <a:lstStyle/>
          <a:p>
            <a:fld id="{22289C57-55D7-40A4-A101-E74FAC7A092B}" type="slidenum">
              <a:rPr lang="en-US" smtClean="0"/>
              <a:t>34</a:t>
            </a:fld>
            <a:endParaRPr lang="en-US" dirty="0"/>
          </a:p>
        </p:txBody>
      </p:sp>
    </p:spTree>
    <p:extLst>
      <p:ext uri="{BB962C8B-B14F-4D97-AF65-F5344CB8AC3E}">
        <p14:creationId xmlns:p14="http://schemas.microsoft.com/office/powerpoint/2010/main" val="464624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35</a:t>
            </a:fld>
            <a:endParaRPr lang="en-US" dirty="0"/>
          </a:p>
        </p:txBody>
      </p:sp>
    </p:spTree>
    <p:extLst>
      <p:ext uri="{BB962C8B-B14F-4D97-AF65-F5344CB8AC3E}">
        <p14:creationId xmlns:p14="http://schemas.microsoft.com/office/powerpoint/2010/main" val="581924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36</a:t>
            </a:fld>
            <a:endParaRPr lang="en-US" dirty="0"/>
          </a:p>
        </p:txBody>
      </p:sp>
    </p:spTree>
    <p:extLst>
      <p:ext uri="{BB962C8B-B14F-4D97-AF65-F5344CB8AC3E}">
        <p14:creationId xmlns:p14="http://schemas.microsoft.com/office/powerpoint/2010/main" val="2610192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37</a:t>
            </a:fld>
            <a:endParaRPr lang="en-US" dirty="0"/>
          </a:p>
        </p:txBody>
      </p:sp>
    </p:spTree>
    <p:extLst>
      <p:ext uri="{BB962C8B-B14F-4D97-AF65-F5344CB8AC3E}">
        <p14:creationId xmlns:p14="http://schemas.microsoft.com/office/powerpoint/2010/main" val="3483883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38</a:t>
            </a:fld>
            <a:endParaRPr lang="en-US" dirty="0"/>
          </a:p>
        </p:txBody>
      </p:sp>
    </p:spTree>
    <p:extLst>
      <p:ext uri="{BB962C8B-B14F-4D97-AF65-F5344CB8AC3E}">
        <p14:creationId xmlns:p14="http://schemas.microsoft.com/office/powerpoint/2010/main" val="1231433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39</a:t>
            </a:fld>
            <a:endParaRPr lang="en-US" dirty="0"/>
          </a:p>
        </p:txBody>
      </p:sp>
    </p:spTree>
    <p:extLst>
      <p:ext uri="{BB962C8B-B14F-4D97-AF65-F5344CB8AC3E}">
        <p14:creationId xmlns:p14="http://schemas.microsoft.com/office/powerpoint/2010/main" val="300902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894418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medical doctors.  This is likely obvious when it comes to pills but with supplements and nutrition it is important to consult a medical doctor as too little or too much of a substance can be a problem</a:t>
            </a:r>
          </a:p>
          <a:p>
            <a:endParaRPr lang="en-US" dirty="0"/>
          </a:p>
          <a:p>
            <a:r>
              <a:rPr lang="en-US" dirty="0"/>
              <a:t>Sugar</a:t>
            </a:r>
          </a:p>
          <a:p>
            <a:r>
              <a:rPr lang="en-US" dirty="0"/>
              <a:t>	Study out of Korea, more sugar consumption in groups with lower ADHD symptoms, huh?</a:t>
            </a:r>
          </a:p>
          <a:p>
            <a:r>
              <a:rPr lang="en-US" dirty="0"/>
              <a:t>		both groups had the same amount of snack sugar but the lower symptom group had more fruit sugar</a:t>
            </a:r>
          </a:p>
          <a:p>
            <a:r>
              <a:rPr lang="en-US" dirty="0"/>
              <a:t>	</a:t>
            </a:r>
          </a:p>
          <a:p>
            <a:r>
              <a:rPr lang="en-US" dirty="0"/>
              <a:t>	Could be related to our first item, vitamin C</a:t>
            </a:r>
          </a:p>
          <a:p>
            <a:endParaRPr lang="en-US" dirty="0"/>
          </a:p>
          <a:p>
            <a:r>
              <a:rPr lang="en-US" dirty="0"/>
              <a:t>Folic acid can be important especially if you don’t process folic acid well. If you don’t process folic acid well, SSRI’s can be less effective </a:t>
            </a:r>
          </a:p>
          <a:p>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40</a:t>
            </a:fld>
            <a:endParaRPr lang="en-US" dirty="0"/>
          </a:p>
        </p:txBody>
      </p:sp>
    </p:spTree>
    <p:extLst>
      <p:ext uri="{BB962C8B-B14F-4D97-AF65-F5344CB8AC3E}">
        <p14:creationId xmlns:p14="http://schemas.microsoft.com/office/powerpoint/2010/main" val="2313053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thought people with ADHD were low in dopamine?</a:t>
            </a:r>
          </a:p>
          <a:p>
            <a:r>
              <a:rPr lang="en-US" dirty="0"/>
              <a:t>	getting your dopamine through food is a common trait in people with ADHD </a:t>
            </a:r>
          </a:p>
          <a:p>
            <a:endParaRPr lang="en-US" dirty="0"/>
          </a:p>
          <a:p>
            <a:r>
              <a:rPr lang="en-US" dirty="0"/>
              <a:t>	Can have health consequences including and not limited to diabetes</a:t>
            </a:r>
          </a:p>
          <a:p>
            <a:endParaRPr lang="en-US" dirty="0"/>
          </a:p>
          <a:p>
            <a:r>
              <a:rPr lang="en-US" dirty="0"/>
              <a:t>	Also, getting dopamine from carbs means you are not seeking dopamine through achievement</a:t>
            </a:r>
          </a:p>
        </p:txBody>
      </p:sp>
      <p:sp>
        <p:nvSpPr>
          <p:cNvPr id="4" name="Slide Number Placeholder 3"/>
          <p:cNvSpPr>
            <a:spLocks noGrp="1"/>
          </p:cNvSpPr>
          <p:nvPr>
            <p:ph type="sldNum" sz="quarter" idx="5"/>
          </p:nvPr>
        </p:nvSpPr>
        <p:spPr/>
        <p:txBody>
          <a:bodyPr/>
          <a:lstStyle/>
          <a:p>
            <a:fld id="{22289C57-55D7-40A4-A101-E74FAC7A092B}" type="slidenum">
              <a:rPr lang="en-US" smtClean="0"/>
              <a:t>41</a:t>
            </a:fld>
            <a:endParaRPr lang="en-US" dirty="0"/>
          </a:p>
        </p:txBody>
      </p:sp>
    </p:spTree>
    <p:extLst>
      <p:ext uri="{BB962C8B-B14F-4D97-AF65-F5344CB8AC3E}">
        <p14:creationId xmlns:p14="http://schemas.microsoft.com/office/powerpoint/2010/main" val="1227736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food allergies can lead to being a “picky eater” which can lead to nutrition problems</a:t>
            </a:r>
          </a:p>
        </p:txBody>
      </p:sp>
      <p:sp>
        <p:nvSpPr>
          <p:cNvPr id="4" name="Slide Number Placeholder 3"/>
          <p:cNvSpPr>
            <a:spLocks noGrp="1"/>
          </p:cNvSpPr>
          <p:nvPr>
            <p:ph type="sldNum" sz="quarter" idx="5"/>
          </p:nvPr>
        </p:nvSpPr>
        <p:spPr/>
        <p:txBody>
          <a:bodyPr/>
          <a:lstStyle/>
          <a:p>
            <a:fld id="{22289C57-55D7-40A4-A101-E74FAC7A092B}" type="slidenum">
              <a:rPr lang="en-US" smtClean="0"/>
              <a:t>42</a:t>
            </a:fld>
            <a:endParaRPr lang="en-US" dirty="0"/>
          </a:p>
        </p:txBody>
      </p:sp>
    </p:spTree>
    <p:extLst>
      <p:ext uri="{BB962C8B-B14F-4D97-AF65-F5344CB8AC3E}">
        <p14:creationId xmlns:p14="http://schemas.microsoft.com/office/powerpoint/2010/main" val="180826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dehydrated </a:t>
            </a:r>
          </a:p>
        </p:txBody>
      </p:sp>
      <p:sp>
        <p:nvSpPr>
          <p:cNvPr id="4" name="Slide Number Placeholder 3"/>
          <p:cNvSpPr>
            <a:spLocks noGrp="1"/>
          </p:cNvSpPr>
          <p:nvPr>
            <p:ph type="sldNum" sz="quarter" idx="5"/>
          </p:nvPr>
        </p:nvSpPr>
        <p:spPr/>
        <p:txBody>
          <a:bodyPr/>
          <a:lstStyle/>
          <a:p>
            <a:fld id="{22289C57-55D7-40A4-A101-E74FAC7A092B}" type="slidenum">
              <a:rPr lang="en-US" smtClean="0"/>
              <a:t>43</a:t>
            </a:fld>
            <a:endParaRPr lang="en-US" dirty="0"/>
          </a:p>
        </p:txBody>
      </p:sp>
    </p:spTree>
    <p:extLst>
      <p:ext uri="{BB962C8B-B14F-4D97-AF65-F5344CB8AC3E}">
        <p14:creationId xmlns:p14="http://schemas.microsoft.com/office/powerpoint/2010/main" val="3458838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Forgetting to eat reduces nutrition but it specifically means your frontal lobe does not have the energy it needs</a:t>
            </a:r>
          </a:p>
          <a:p>
            <a:r>
              <a:rPr lang="en-US" dirty="0"/>
              <a:t>	meds can be a part of this problem or it can be independent</a:t>
            </a:r>
          </a:p>
          <a:p>
            <a:endParaRPr lang="en-US" dirty="0"/>
          </a:p>
          <a:p>
            <a:r>
              <a:rPr lang="en-US" dirty="0"/>
              <a:t>Once you do decide what you want, it is often fast and low nutrient density</a:t>
            </a:r>
          </a:p>
        </p:txBody>
      </p:sp>
      <p:sp>
        <p:nvSpPr>
          <p:cNvPr id="4" name="Slide Number Placeholder 3"/>
          <p:cNvSpPr>
            <a:spLocks noGrp="1"/>
          </p:cNvSpPr>
          <p:nvPr>
            <p:ph type="sldNum" sz="quarter" idx="5"/>
          </p:nvPr>
        </p:nvSpPr>
        <p:spPr/>
        <p:txBody>
          <a:bodyPr/>
          <a:lstStyle/>
          <a:p>
            <a:fld id="{22289C57-55D7-40A4-A101-E74FAC7A092B}" type="slidenum">
              <a:rPr lang="en-US" smtClean="0"/>
              <a:t>44</a:t>
            </a:fld>
            <a:endParaRPr lang="en-US" dirty="0"/>
          </a:p>
        </p:txBody>
      </p:sp>
    </p:spTree>
    <p:extLst>
      <p:ext uri="{BB962C8B-B14F-4D97-AF65-F5344CB8AC3E}">
        <p14:creationId xmlns:p14="http://schemas.microsoft.com/office/powerpoint/2010/main" val="1486474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Oxidization can cause fish oil to not pass the blood brain barrier. That means it helps the body but not the brain</a:t>
            </a:r>
          </a:p>
          <a:p>
            <a:endParaRPr lang="en-US" dirty="0"/>
          </a:p>
          <a:p>
            <a:r>
              <a:rPr lang="en-US" dirty="0"/>
              <a:t>Single serving is important</a:t>
            </a:r>
          </a:p>
          <a:p>
            <a:endParaRPr lang="en-US" dirty="0"/>
          </a:p>
          <a:p>
            <a:r>
              <a:rPr lang="en-US" dirty="0"/>
              <a:t>Eating fish?</a:t>
            </a:r>
          </a:p>
        </p:txBody>
      </p:sp>
      <p:sp>
        <p:nvSpPr>
          <p:cNvPr id="4" name="Slide Number Placeholder 3"/>
          <p:cNvSpPr>
            <a:spLocks noGrp="1"/>
          </p:cNvSpPr>
          <p:nvPr>
            <p:ph type="sldNum" sz="quarter" idx="5"/>
          </p:nvPr>
        </p:nvSpPr>
        <p:spPr/>
        <p:txBody>
          <a:bodyPr/>
          <a:lstStyle/>
          <a:p>
            <a:fld id="{22289C57-55D7-40A4-A101-E74FAC7A092B}" type="slidenum">
              <a:rPr lang="en-US" smtClean="0"/>
              <a:t>45</a:t>
            </a:fld>
            <a:endParaRPr lang="en-US" dirty="0"/>
          </a:p>
        </p:txBody>
      </p:sp>
    </p:spTree>
    <p:extLst>
      <p:ext uri="{BB962C8B-B14F-4D97-AF65-F5344CB8AC3E}">
        <p14:creationId xmlns:p14="http://schemas.microsoft.com/office/powerpoint/2010/main" val="432791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46</a:t>
            </a:fld>
            <a:endParaRPr lang="en-US" dirty="0"/>
          </a:p>
        </p:txBody>
      </p:sp>
    </p:spTree>
    <p:extLst>
      <p:ext uri="{BB962C8B-B14F-4D97-AF65-F5344CB8AC3E}">
        <p14:creationId xmlns:p14="http://schemas.microsoft.com/office/powerpoint/2010/main" val="365466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47</a:t>
            </a:fld>
            <a:endParaRPr lang="en-US" dirty="0"/>
          </a:p>
        </p:txBody>
      </p:sp>
    </p:spTree>
    <p:extLst>
      <p:ext uri="{BB962C8B-B14F-4D97-AF65-F5344CB8AC3E}">
        <p14:creationId xmlns:p14="http://schemas.microsoft.com/office/powerpoint/2010/main" val="4125751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48</a:t>
            </a:fld>
            <a:endParaRPr lang="en-US" dirty="0"/>
          </a:p>
        </p:txBody>
      </p:sp>
    </p:spTree>
    <p:extLst>
      <p:ext uri="{BB962C8B-B14F-4D97-AF65-F5344CB8AC3E}">
        <p14:creationId xmlns:p14="http://schemas.microsoft.com/office/powerpoint/2010/main" val="661341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49</a:t>
            </a:fld>
            <a:endParaRPr lang="en-US" dirty="0"/>
          </a:p>
        </p:txBody>
      </p:sp>
    </p:spTree>
    <p:extLst>
      <p:ext uri="{BB962C8B-B14F-4D97-AF65-F5344CB8AC3E}">
        <p14:creationId xmlns:p14="http://schemas.microsoft.com/office/powerpoint/2010/main" val="387706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563885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50</a:t>
            </a:fld>
            <a:endParaRPr lang="en-US" dirty="0"/>
          </a:p>
        </p:txBody>
      </p:sp>
    </p:spTree>
    <p:extLst>
      <p:ext uri="{BB962C8B-B14F-4D97-AF65-F5344CB8AC3E}">
        <p14:creationId xmlns:p14="http://schemas.microsoft.com/office/powerpoint/2010/main" val="3808679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51</a:t>
            </a:fld>
            <a:endParaRPr lang="en-US" dirty="0"/>
          </a:p>
        </p:txBody>
      </p:sp>
    </p:spTree>
    <p:extLst>
      <p:ext uri="{BB962C8B-B14F-4D97-AF65-F5344CB8AC3E}">
        <p14:creationId xmlns:p14="http://schemas.microsoft.com/office/powerpoint/2010/main" val="3573762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52</a:t>
            </a:fld>
            <a:endParaRPr lang="en-US" dirty="0"/>
          </a:p>
        </p:txBody>
      </p:sp>
    </p:spTree>
    <p:extLst>
      <p:ext uri="{BB962C8B-B14F-4D97-AF65-F5344CB8AC3E}">
        <p14:creationId xmlns:p14="http://schemas.microsoft.com/office/powerpoint/2010/main" val="1125231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53</a:t>
            </a:fld>
            <a:endParaRPr lang="en-US" dirty="0"/>
          </a:p>
        </p:txBody>
      </p:sp>
    </p:spTree>
    <p:extLst>
      <p:ext uri="{BB962C8B-B14F-4D97-AF65-F5344CB8AC3E}">
        <p14:creationId xmlns:p14="http://schemas.microsoft.com/office/powerpoint/2010/main" val="1858501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54</a:t>
            </a:fld>
            <a:endParaRPr lang="en-US" dirty="0"/>
          </a:p>
        </p:txBody>
      </p:sp>
    </p:spTree>
    <p:extLst>
      <p:ext uri="{BB962C8B-B14F-4D97-AF65-F5344CB8AC3E}">
        <p14:creationId xmlns:p14="http://schemas.microsoft.com/office/powerpoint/2010/main" val="1122685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55</a:t>
            </a:fld>
            <a:endParaRPr lang="en-US" dirty="0"/>
          </a:p>
        </p:txBody>
      </p:sp>
    </p:spTree>
    <p:extLst>
      <p:ext uri="{BB962C8B-B14F-4D97-AF65-F5344CB8AC3E}">
        <p14:creationId xmlns:p14="http://schemas.microsoft.com/office/powerpoint/2010/main" val="1735733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56</a:t>
            </a:fld>
            <a:endParaRPr lang="en-US" dirty="0"/>
          </a:p>
        </p:txBody>
      </p:sp>
    </p:spTree>
    <p:extLst>
      <p:ext uri="{BB962C8B-B14F-4D97-AF65-F5344CB8AC3E}">
        <p14:creationId xmlns:p14="http://schemas.microsoft.com/office/powerpoint/2010/main" val="416277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57</a:t>
            </a:fld>
            <a:endParaRPr lang="en-US" dirty="0"/>
          </a:p>
        </p:txBody>
      </p:sp>
    </p:spTree>
    <p:extLst>
      <p:ext uri="{BB962C8B-B14F-4D97-AF65-F5344CB8AC3E}">
        <p14:creationId xmlns:p14="http://schemas.microsoft.com/office/powerpoint/2010/main" val="3289800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58</a:t>
            </a:fld>
            <a:endParaRPr lang="en-US" dirty="0"/>
          </a:p>
        </p:txBody>
      </p:sp>
    </p:spTree>
    <p:extLst>
      <p:ext uri="{BB962C8B-B14F-4D97-AF65-F5344CB8AC3E}">
        <p14:creationId xmlns:p14="http://schemas.microsoft.com/office/powerpoint/2010/main" val="2640664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59</a:t>
            </a:fld>
            <a:endParaRPr lang="en-US" dirty="0"/>
          </a:p>
        </p:txBody>
      </p:sp>
    </p:spTree>
    <p:extLst>
      <p:ext uri="{BB962C8B-B14F-4D97-AF65-F5344CB8AC3E}">
        <p14:creationId xmlns:p14="http://schemas.microsoft.com/office/powerpoint/2010/main" val="248952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u="none" strike="noStrike" cap="all" dirty="0">
                <a:effectLst/>
                <a:latin typeface="Open Sans" panose="020B0606030504020204" pitchFamily="34" charset="0"/>
              </a:rPr>
              <a:t>A DEFECT OF MORAL CONTROL</a:t>
            </a:r>
          </a:p>
          <a:p>
            <a:pPr algn="l" fontAlgn="base"/>
            <a:r>
              <a:rPr lang="en-US" b="0" i="0" u="none" strike="noStrike" dirty="0">
                <a:effectLst/>
                <a:latin typeface="inherit"/>
              </a:rPr>
              <a:t>Later, in 1902, a British </a:t>
            </a:r>
            <a:r>
              <a:rPr lang="en-US" b="0" i="0" u="none" strike="noStrike" dirty="0" err="1">
                <a:effectLst/>
                <a:latin typeface="inherit"/>
              </a:rPr>
              <a:t>paediatrician</a:t>
            </a:r>
            <a:r>
              <a:rPr lang="en-US" b="0" i="0" u="none" strike="noStrike" dirty="0">
                <a:effectLst/>
                <a:latin typeface="inherit"/>
              </a:rPr>
              <a:t> named Sir George Still gave three lectures to the Royal College of Physicians of London. These lectures were titled “On Some Abnormal Psychical Conditions in Children”. In one, Still discussed psychiatric conditions which he believed to be “an abnormal defect of moral control in children”.</a:t>
            </a:r>
          </a:p>
          <a:p>
            <a:pPr algn="l" fontAlgn="base"/>
            <a:r>
              <a:rPr lang="en-US" b="0" i="0" u="none" strike="noStrike" dirty="0">
                <a:effectLst/>
                <a:latin typeface="inherit"/>
              </a:rPr>
              <a:t>His description of these cases are today considered to be historical descriptions of ADHD. The children were noted to have a “defect of moral control as a morbid manifestation, without general impairment of intellect and without physical disease”.</a:t>
            </a:r>
          </a:p>
          <a:p>
            <a:pPr algn="l" fontAlgn="base"/>
            <a:r>
              <a:rPr lang="en-US" b="0" i="0" u="none" strike="noStrike" dirty="0">
                <a:effectLst/>
                <a:latin typeface="Open Sans" panose="020B0606030504020204" pitchFamily="34" charset="0"/>
              </a:rPr>
              <a:t>Interestingly, these cases also displayed “a quite abnormal incapacity for sustained attention”. </a:t>
            </a:r>
          </a:p>
          <a:p>
            <a:pPr algn="l" fontAlgn="base"/>
            <a:r>
              <a:rPr lang="en-US" b="0" i="0" u="none" strike="noStrike" dirty="0">
                <a:effectLst/>
                <a:latin typeface="Open Sans" panose="020B0606030504020204" pitchFamily="34" charset="0"/>
              </a:rPr>
              <a:t> The lectures are considered by many to be the first clear historical record of ADHD / ADD.</a:t>
            </a:r>
          </a:p>
          <a:p>
            <a:br>
              <a:rPr lang="en-US" dirty="0"/>
            </a:b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511386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60</a:t>
            </a:fld>
            <a:endParaRPr lang="en-US" dirty="0"/>
          </a:p>
        </p:txBody>
      </p:sp>
    </p:spTree>
    <p:extLst>
      <p:ext uri="{BB962C8B-B14F-4D97-AF65-F5344CB8AC3E}">
        <p14:creationId xmlns:p14="http://schemas.microsoft.com/office/powerpoint/2010/main" val="3067042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61</a:t>
            </a:fld>
            <a:endParaRPr lang="en-US" dirty="0"/>
          </a:p>
        </p:txBody>
      </p:sp>
    </p:spTree>
    <p:extLst>
      <p:ext uri="{BB962C8B-B14F-4D97-AF65-F5344CB8AC3E}">
        <p14:creationId xmlns:p14="http://schemas.microsoft.com/office/powerpoint/2010/main" val="2952773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62</a:t>
            </a:fld>
            <a:endParaRPr lang="en-US" dirty="0"/>
          </a:p>
        </p:txBody>
      </p:sp>
    </p:spTree>
    <p:extLst>
      <p:ext uri="{BB962C8B-B14F-4D97-AF65-F5344CB8AC3E}">
        <p14:creationId xmlns:p14="http://schemas.microsoft.com/office/powerpoint/2010/main" val="3672674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63</a:t>
            </a:fld>
            <a:endParaRPr lang="en-US" dirty="0"/>
          </a:p>
        </p:txBody>
      </p:sp>
    </p:spTree>
    <p:extLst>
      <p:ext uri="{BB962C8B-B14F-4D97-AF65-F5344CB8AC3E}">
        <p14:creationId xmlns:p14="http://schemas.microsoft.com/office/powerpoint/2010/main" val="1743951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64</a:t>
            </a:fld>
            <a:endParaRPr lang="en-US" dirty="0"/>
          </a:p>
        </p:txBody>
      </p:sp>
    </p:spTree>
    <p:extLst>
      <p:ext uri="{BB962C8B-B14F-4D97-AF65-F5344CB8AC3E}">
        <p14:creationId xmlns:p14="http://schemas.microsoft.com/office/powerpoint/2010/main" val="3647346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65</a:t>
            </a:fld>
            <a:endParaRPr lang="en-US" dirty="0"/>
          </a:p>
        </p:txBody>
      </p:sp>
    </p:spTree>
    <p:extLst>
      <p:ext uri="{BB962C8B-B14F-4D97-AF65-F5344CB8AC3E}">
        <p14:creationId xmlns:p14="http://schemas.microsoft.com/office/powerpoint/2010/main" val="2144090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66</a:t>
            </a:fld>
            <a:endParaRPr lang="en-US" dirty="0"/>
          </a:p>
        </p:txBody>
      </p:sp>
    </p:spTree>
    <p:extLst>
      <p:ext uri="{BB962C8B-B14F-4D97-AF65-F5344CB8AC3E}">
        <p14:creationId xmlns:p14="http://schemas.microsoft.com/office/powerpoint/2010/main" val="15706232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67</a:t>
            </a:fld>
            <a:endParaRPr lang="en-US" dirty="0"/>
          </a:p>
        </p:txBody>
      </p:sp>
    </p:spTree>
    <p:extLst>
      <p:ext uri="{BB962C8B-B14F-4D97-AF65-F5344CB8AC3E}">
        <p14:creationId xmlns:p14="http://schemas.microsoft.com/office/powerpoint/2010/main" val="7087820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68</a:t>
            </a:fld>
            <a:endParaRPr lang="en-US" dirty="0"/>
          </a:p>
        </p:txBody>
      </p:sp>
    </p:spTree>
    <p:extLst>
      <p:ext uri="{BB962C8B-B14F-4D97-AF65-F5344CB8AC3E}">
        <p14:creationId xmlns:p14="http://schemas.microsoft.com/office/powerpoint/2010/main" val="116334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87732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4021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4234415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385108-86FC-B749-A058-4166028B7DB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139077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385108-86FC-B749-A058-4166028B7DBF}"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1707436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85108-86FC-B749-A058-4166028B7DB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3827945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385108-86FC-B749-A058-4166028B7DBF}" type="datetimeFigureOut">
              <a:rPr lang="en-US" smtClean="0"/>
              <a:t>4/4/2024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10455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385108-86FC-B749-A058-4166028B7DBF}"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3DB91-9266-B44E-831C-116251DEA6E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1817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385108-86FC-B749-A058-4166028B7DBF}"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220844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85108-86FC-B749-A058-4166028B7DBF}"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2334632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385108-86FC-B749-A058-4166028B7DBF}" type="datetimeFigureOut">
              <a:rPr lang="en-US" smtClean="0"/>
              <a:t>4/4/2024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2897937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385108-86FC-B749-A058-4166028B7DBF}" type="datetimeFigureOut">
              <a:rPr lang="en-US" smtClean="0"/>
              <a:t>4/4/2024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320733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85108-86FC-B749-A058-4166028B7DB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2523521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85108-86FC-B749-A058-4166028B7DBF}"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3DB91-9266-B44E-831C-116251DEA6E9}" type="slidenum">
              <a:rPr lang="en-US" smtClean="0"/>
              <a:t>‹#›</a:t>
            </a:fld>
            <a:endParaRPr lang="en-US"/>
          </a:p>
        </p:txBody>
      </p:sp>
    </p:spTree>
    <p:extLst>
      <p:ext uri="{BB962C8B-B14F-4D97-AF65-F5344CB8AC3E}">
        <p14:creationId xmlns:p14="http://schemas.microsoft.com/office/powerpoint/2010/main" val="124853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385108-86FC-B749-A058-4166028B7DBF}" type="datetimeFigureOut">
              <a:rPr lang="en-US" smtClean="0"/>
              <a:t>4/4/2024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4A3DB91-9266-B44E-831C-116251DEA6E9}" type="slidenum">
              <a:rPr lang="en-US" smtClean="0"/>
              <a:t>‹#›</a:t>
            </a:fld>
            <a:endParaRPr lang="en-US"/>
          </a:p>
        </p:txBody>
      </p:sp>
    </p:spTree>
    <p:extLst>
      <p:ext uri="{BB962C8B-B14F-4D97-AF65-F5344CB8AC3E}">
        <p14:creationId xmlns:p14="http://schemas.microsoft.com/office/powerpoint/2010/main" val="24270692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my.clevelandclinic.org/health/diseases/4784-attention-deficithyperactivity-disorder-adhd"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mailto:gary@calm.us" TargetMode="External"/><Relationship Id="rId7"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mailto:kelsey@calm.us" TargetMode="External"/><Relationship Id="rId5" Type="http://schemas.openxmlformats.org/officeDocument/2006/relationships/hyperlink" Target="mailto:kotatee@calm.us" TargetMode="External"/><Relationship Id="rId4" Type="http://schemas.openxmlformats.org/officeDocument/2006/relationships/hyperlink" Target="mailto:benjamin@calm.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www.verywellfamily.com/how-to-help-an-overly-emotional-child-4157594" TargetMode="External"/><Relationship Id="rId7" Type="http://schemas.openxmlformats.org/officeDocument/2006/relationships/hyperlink" Target="https://health.gov/sites/default/files/2019-09/Physical_Activity_Guidelines_2nd_edition.pdf#page=53" TargetMode="External"/><Relationship Id="rId2" Type="http://schemas.openxmlformats.org/officeDocument/2006/relationships/notesSlide" Target="../notesSlides/notesSlide60.xml"/><Relationship Id="rId1" Type="http://schemas.openxmlformats.org/officeDocument/2006/relationships/slideLayout" Target="../slideLayouts/slideLayout17.xml"/><Relationship Id="rId6" Type="http://schemas.openxmlformats.org/officeDocument/2006/relationships/hyperlink" Target="https://www.cdc.gov/physicalactivity/basics/adding-pa/activities-children.html" TargetMode="External"/><Relationship Id="rId5" Type="http://schemas.openxmlformats.org/officeDocument/2006/relationships/hyperlink" Target="https://www.apa.org/topics/covid-19/children-exercise-strategies" TargetMode="External"/><Relationship Id="rId4" Type="http://schemas.openxmlformats.org/officeDocument/2006/relationships/hyperlink" Target="https://www.verywellfamily.com/teach-your-child-to-deal-with-uncomfortable-emotions-1095028"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kidsintransitiontoschool.org/teaching-children-to-use-positive-self-talk-to-build-self-confidence/" TargetMode="External"/><Relationship Id="rId3" Type="http://schemas.openxmlformats.org/officeDocument/2006/relationships/hyperlink" Target="https://copingskillsforkids.com/deep-breathing-exercises-for-kids" TargetMode="External"/><Relationship Id="rId7" Type="http://schemas.openxmlformats.org/officeDocument/2006/relationships/hyperlink" Target="https://www.thepathway2success.com/how-to-teach-positive-self-talk/" TargetMode="External"/><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openxmlformats.org/officeDocument/2006/relationships/hyperlink" Target="https://www.verywellfamily.com/how-to-teach-kids-to-engage-in-positive-self-talk-5205084" TargetMode="External"/><Relationship Id="rId5" Type="http://schemas.openxmlformats.org/officeDocument/2006/relationships/hyperlink" Target="https://cosmickids.com/five-fun-breathing-exercises-for-kids/" TargetMode="External"/><Relationship Id="rId4" Type="http://schemas.openxmlformats.org/officeDocument/2006/relationships/hyperlink" Target="https://www.yoremikids.com/news/best-breathing-exercises-for-kid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hildsavers.org/calm-down-box/" TargetMode="External"/><Relationship Id="rId7" Type="http://schemas.openxmlformats.org/officeDocument/2006/relationships/hyperlink" Target="https://childmind.org/article/helping-kids-make-decisions/"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https://www.speechandlanguagekids.com/how-to-teach-perspective-talking-to-children/" TargetMode="External"/><Relationship Id="rId5" Type="http://schemas.openxmlformats.org/officeDocument/2006/relationships/hyperlink" Target="https://theartofeducation.edu/2019/01/21/how-to-create-a-calm-down-corner-in-5-easy-steps/" TargetMode="External"/><Relationship Id="rId4" Type="http://schemas.openxmlformats.org/officeDocument/2006/relationships/hyperlink" Target="https://hdfs.hs.iastate.edu/wp-content/uploads/sites/7/2020/10/Calm-Down-Kit_Luze_9-13-19.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childmind.org/article/how-to-help-children-calm-down/#coping-ahead" TargetMode="External"/><Relationship Id="rId3" Type="http://schemas.openxmlformats.org/officeDocument/2006/relationships/hyperlink" Target="https://pongopoetryproject.org/write-with-us/writing-activities/" TargetMode="External"/><Relationship Id="rId7" Type="http://schemas.openxmlformats.org/officeDocument/2006/relationships/hyperlink" Target="https://childmind.org/article/how-to-handle-tantrums-and-meltdowns/" TargetMode="External"/><Relationship Id="rId2" Type="http://schemas.openxmlformats.org/officeDocument/2006/relationships/notesSlide" Target="../notesSlides/notesSlide63.xml"/><Relationship Id="rId1" Type="http://schemas.openxmlformats.org/officeDocument/2006/relationships/slideLayout" Target="../slideLayouts/slideLayout17.xml"/><Relationship Id="rId6" Type="http://schemas.openxmlformats.org/officeDocument/2006/relationships/hyperlink" Target="https://betterkids.education/blog/teaching-kids-how-to-ask-for-help" TargetMode="External"/><Relationship Id="rId5" Type="http://schemas.openxmlformats.org/officeDocument/2006/relationships/hyperlink" Target="https://kidshealth.org/en/teens/help-obstacles.html" TargetMode="External"/><Relationship Id="rId4" Type="http://schemas.openxmlformats.org/officeDocument/2006/relationships/hyperlink" Target="https://lifeskillsadvocate.com/blog/how-to-teach-teens-to-ask-for-help/"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link.springer.com/article/10.1007/s10072-016-2790-8" TargetMode="External"/><Relationship Id="rId3" Type="http://schemas.openxmlformats.org/officeDocument/2006/relationships/hyperlink" Target="https://doi.org/10.1016/j.bodyim.2018.10.003" TargetMode="External"/><Relationship Id="rId7" Type="http://schemas.openxmlformats.org/officeDocument/2006/relationships/hyperlink" Target="http://doi.org/10.2105/ajph.2015.302630" TargetMode="External"/><Relationship Id="rId2" Type="http://schemas.openxmlformats.org/officeDocument/2006/relationships/notesSlide" Target="../notesSlides/notesSlide64.xml"/><Relationship Id="rId1" Type="http://schemas.openxmlformats.org/officeDocument/2006/relationships/slideLayout" Target="../slideLayouts/slideLayout17.xml"/><Relationship Id="rId6" Type="http://schemas.openxmlformats.org/officeDocument/2006/relationships/hyperlink" Target="https://doi.org/10.1111/j.1467-9280.2007.01916.x" TargetMode="External"/><Relationship Id="rId5" Type="http://schemas.openxmlformats.org/officeDocument/2006/relationships/hyperlink" Target="https://doi.org/10.1016/j.addbeh.2018.01.025" TargetMode="External"/><Relationship Id="rId10" Type="http://schemas.openxmlformats.org/officeDocument/2006/relationships/hyperlink" Target="https://www.frontiersin.org/articles/10.3389/fnhum.2018.00353/full" TargetMode="External"/><Relationship Id="rId4" Type="http://schemas.openxmlformats.org/officeDocument/2006/relationships/hyperlink" Target="https://doi.org/10.1002/cd.241" TargetMode="External"/><Relationship Id="rId9" Type="http://schemas.openxmlformats.org/officeDocument/2006/relationships/hyperlink" Target="https://fmch.bmj.com/content/10/1/e001154"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doi.org/10.1016/j.socscimed.2011.03.049" TargetMode="External"/><Relationship Id="rId3" Type="http://schemas.openxmlformats.org/officeDocument/2006/relationships/hyperlink" Target="https://psycnet.apa.org/record/2014-57877-003" TargetMode="External"/><Relationship Id="rId7" Type="http://schemas.openxmlformats.org/officeDocument/2006/relationships/hyperlink" Target="https://doi.org/10.1176/appi.ajp.2013.13070966" TargetMode="External"/><Relationship Id="rId2" Type="http://schemas.openxmlformats.org/officeDocument/2006/relationships/notesSlide" Target="../notesSlides/notesSlide65.xml"/><Relationship Id="rId1" Type="http://schemas.openxmlformats.org/officeDocument/2006/relationships/slideLayout" Target="../slideLayouts/slideLayout17.xml"/><Relationship Id="rId6" Type="http://schemas.openxmlformats.org/officeDocument/2006/relationships/hyperlink" Target="https://doi.org/10.1037/pas0000664" TargetMode="External"/><Relationship Id="rId5" Type="http://schemas.openxmlformats.org/officeDocument/2006/relationships/hyperlink" Target="https://doi.org/10.1016/j.biopsych.2011.02.036" TargetMode="External"/><Relationship Id="rId4" Type="http://schemas.openxmlformats.org/officeDocument/2006/relationships/hyperlink" Target="https://doi.org/10.1371/journal.pone.0263366"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hyperlink" Target="https://doi.org/10.1016/j.jad.2015.09.053" TargetMode="External"/><Relationship Id="rId2" Type="http://schemas.openxmlformats.org/officeDocument/2006/relationships/notesSlide" Target="../notesSlides/notesSlide67.xml"/><Relationship Id="rId1" Type="http://schemas.openxmlformats.org/officeDocument/2006/relationships/slideLayout" Target="../slideLayouts/slideLayout17.xml"/><Relationship Id="rId6" Type="http://schemas.openxmlformats.org/officeDocument/2006/relationships/hyperlink" Target="https://doi.org/10.1192/bjp.bp.113.132126" TargetMode="External"/><Relationship Id="rId5" Type="http://schemas.openxmlformats.org/officeDocument/2006/relationships/hyperlink" Target="https://doi.org/10.1111/j.1365-2214.2005.00504_7.x" TargetMode="External"/><Relationship Id="rId4" Type="http://schemas.openxmlformats.org/officeDocument/2006/relationships/hyperlink" Target="https://doi.org/10.1016/s0140-6736(07)61306-3"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oi.org/10.1016/j.jaac.2019.05.015" TargetMode="External"/><Relationship Id="rId2" Type="http://schemas.openxmlformats.org/officeDocument/2006/relationships/notesSlide" Target="../notesSlides/notesSlide68.xml"/><Relationship Id="rId1" Type="http://schemas.openxmlformats.org/officeDocument/2006/relationships/slideLayout" Target="../slideLayouts/slideLayout17.xml"/><Relationship Id="rId4" Type="http://schemas.openxmlformats.org/officeDocument/2006/relationships/hyperlink" Target="https://doi.org/10.1016/j.neubiorev.2017.08.0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92480" y="3429000"/>
            <a:ext cx="10565331" cy="3063240"/>
          </a:xfrm>
          <a:solidFill>
            <a:schemeClr val="accent6"/>
          </a:solidFill>
        </p:spPr>
        <p:txBody>
          <a:bodyPr/>
          <a:lstStyle/>
          <a:p>
            <a:r>
              <a:rPr lang="en-US" sz="3200" b="1" dirty="0">
                <a:effectLst/>
                <a:latin typeface="Helvetica Neue" panose="02000503000000020004" pitchFamily="2" charset="0"/>
              </a:rPr>
              <a:t>ADHD Complexity Explored: The Interplay of Emotional Dysregulation and Rejection Sensitivity Dysphoria</a:t>
            </a:r>
            <a:endParaRPr lang="en-US" sz="3200"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591671" y="717176"/>
            <a:ext cx="6777317" cy="1436591"/>
          </a:xfrm>
        </p:spPr>
        <p:txBody>
          <a:bodyPr vert="horz" lIns="182880" tIns="182880" rIns="182880" bIns="182880" rtlCol="0" anchor="ctr">
            <a:noAutofit/>
          </a:bodyPr>
          <a:lstStyle/>
          <a:p>
            <a:r>
              <a:rPr lang="en-US" sz="2400" b="1" dirty="0">
                <a:effectLst/>
              </a:rPr>
              <a:t>1980-DSM-III: Attention deficit disorder </a:t>
            </a:r>
            <a:r>
              <a:rPr lang="en-US" sz="2400" dirty="0">
                <a:effectLst/>
              </a:rPr>
              <a:t>(With and Without </a:t>
            </a:r>
            <a:r>
              <a:rPr lang="en-US" sz="2400" dirty="0"/>
              <a:t>H</a:t>
            </a:r>
            <a:r>
              <a:rPr lang="en-US" sz="2400" dirty="0">
                <a:effectLst/>
              </a:rPr>
              <a:t>yperactivity). </a:t>
            </a:r>
            <a:endParaRPr lang="en-US" sz="2400" dirty="0"/>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804672" y="2640692"/>
            <a:ext cx="5925310" cy="3255252"/>
          </a:xfrm>
        </p:spPr>
        <p:txBody>
          <a:bodyPr vert="horz" lIns="91440" tIns="45720" rIns="91440" bIns="45720" rtlCol="0">
            <a:noAutofit/>
          </a:bodyPr>
          <a:lstStyle/>
          <a:p>
            <a:pPr marL="407988" indent="-407988">
              <a:buFont typeface="Wingdings" pitchFamily="2" charset="2"/>
              <a:buChar char="v"/>
            </a:pPr>
            <a:r>
              <a:rPr lang="en-US" sz="2400" dirty="0"/>
              <a:t>Focus on hyperactivity was shifted toward an emphasis on the attention deficit in affected children. </a:t>
            </a:r>
          </a:p>
          <a:p>
            <a:pPr marL="407988" indent="-407988">
              <a:buFont typeface="Wingdings" pitchFamily="2" charset="2"/>
              <a:buChar char="v"/>
            </a:pPr>
            <a:r>
              <a:rPr lang="en-US" sz="2400" dirty="0"/>
              <a:t>Deficits in sustained attention and impulse control were more significant features of the disorder than hyperactivity or emotion dysregulation.</a:t>
            </a:r>
          </a:p>
          <a:p>
            <a:pPr marL="407988" indent="-407988">
              <a:buFont typeface="Wingdings" pitchFamily="2" charset="2"/>
              <a:buChar char="v"/>
            </a:pPr>
            <a:r>
              <a:rPr lang="en-US" sz="2400" dirty="0"/>
              <a:t>These symptoms were the ones showing the best response to stimulant treatment.  </a:t>
            </a:r>
          </a:p>
        </p:txBody>
      </p:sp>
      <p:pic>
        <p:nvPicPr>
          <p:cNvPr id="10244" name="Picture 4" descr="A Turning Point - Home | Facebook">
            <a:extLst>
              <a:ext uri="{FF2B5EF4-FFF2-40B4-BE49-F238E27FC236}">
                <a16:creationId xmlns:a16="http://schemas.microsoft.com/office/drawing/2014/main" id="{2CD92FA0-3B89-3B0D-36B5-3A157BFA0AE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356" r="15733"/>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5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034A-A1EB-1749-1033-DA2B5FC9BB5F}"/>
              </a:ext>
            </a:extLst>
          </p:cNvPr>
          <p:cNvSpPr>
            <a:spLocks noGrp="1"/>
          </p:cNvSpPr>
          <p:nvPr>
            <p:ph type="title"/>
          </p:nvPr>
        </p:nvSpPr>
        <p:spPr>
          <a:xfrm>
            <a:off x="818510" y="806824"/>
            <a:ext cx="5880994" cy="1346588"/>
          </a:xfrm>
        </p:spPr>
        <p:txBody>
          <a:bodyPr vert="horz" lIns="182880" tIns="182880" rIns="182880" bIns="182880" rtlCol="0" anchor="ctr">
            <a:normAutofit fontScale="90000"/>
          </a:bodyPr>
          <a:lstStyle/>
          <a:p>
            <a:r>
              <a:rPr lang="en-US" sz="2700" b="1" dirty="0"/>
              <a:t>1994-DSM IV</a:t>
            </a:r>
            <a:br>
              <a:rPr lang="en-US" sz="2700" b="1" dirty="0"/>
            </a:br>
            <a:r>
              <a:rPr lang="en-US" sz="2700" b="1" dirty="0">
                <a:effectLst/>
              </a:rPr>
              <a:t>Attention Deficit Hyperactivity Disorder </a:t>
            </a:r>
            <a:br>
              <a:rPr lang="en-US" sz="1500" dirty="0">
                <a:effectLst/>
              </a:rPr>
            </a:br>
            <a:endParaRPr lang="en-US" sz="1500" dirty="0"/>
          </a:p>
        </p:txBody>
      </p:sp>
      <p:sp>
        <p:nvSpPr>
          <p:cNvPr id="3" name="Content Placeholder 2">
            <a:extLst>
              <a:ext uri="{FF2B5EF4-FFF2-40B4-BE49-F238E27FC236}">
                <a16:creationId xmlns:a16="http://schemas.microsoft.com/office/drawing/2014/main" id="{83ADA984-3C38-8103-0D5B-3E55C726DF8A}"/>
              </a:ext>
            </a:extLst>
          </p:cNvPr>
          <p:cNvSpPr>
            <a:spLocks noGrp="1"/>
          </p:cNvSpPr>
          <p:nvPr>
            <p:ph sz="half" idx="1"/>
          </p:nvPr>
        </p:nvSpPr>
        <p:spPr>
          <a:xfrm>
            <a:off x="322728" y="2638044"/>
            <a:ext cx="6899385" cy="3841584"/>
          </a:xfrm>
        </p:spPr>
        <p:txBody>
          <a:bodyPr vert="horz" lIns="91440" tIns="45720" rIns="91440" bIns="45720" rtlCol="0">
            <a:normAutofit fontScale="92500" lnSpcReduction="10000"/>
          </a:bodyPr>
          <a:lstStyle/>
          <a:p>
            <a:pPr marL="630238" marR="0" lvl="0" indent="-342900">
              <a:lnSpc>
                <a:spcPct val="90000"/>
              </a:lnSpc>
              <a:spcAft>
                <a:spcPts val="0"/>
              </a:spcAft>
              <a:buFont typeface="Wingdings" pitchFamily="2" charset="2"/>
              <a:buChar char="v"/>
            </a:pPr>
            <a:r>
              <a:rPr lang="en-US" sz="2400" dirty="0">
                <a:effectLst/>
              </a:rPr>
              <a:t>Predominantly Inattentive Type, predominantly hyperactivity-impulsive type and combined type </a:t>
            </a:r>
          </a:p>
          <a:p>
            <a:pPr marL="628650" marR="0" lvl="0" indent="-342900">
              <a:lnSpc>
                <a:spcPct val="90000"/>
              </a:lnSpc>
              <a:spcAft>
                <a:spcPts val="0"/>
              </a:spcAft>
              <a:buFont typeface="Wingdings" pitchFamily="2" charset="2"/>
              <a:buChar char="v"/>
            </a:pPr>
            <a:endParaRPr lang="en-US" sz="2400" dirty="0">
              <a:effectLst/>
            </a:endParaRPr>
          </a:p>
          <a:p>
            <a:pPr marL="630238" marR="0" lvl="0" indent="-342900">
              <a:lnSpc>
                <a:spcPct val="90000"/>
              </a:lnSpc>
              <a:spcAft>
                <a:spcPts val="0"/>
              </a:spcAft>
              <a:buFont typeface="Wingdings" pitchFamily="2" charset="2"/>
              <a:buChar char="v"/>
            </a:pPr>
            <a:r>
              <a:rPr lang="en-US" sz="2400" dirty="0">
                <a:effectLst/>
              </a:rPr>
              <a:t>Accredited the diagnosis of ADHD in adulthood by including examples of workplace difficulties in the depiction of symptoms. </a:t>
            </a:r>
          </a:p>
          <a:p>
            <a:pPr marL="628650" marR="0" lvl="0" indent="-342900">
              <a:lnSpc>
                <a:spcPct val="90000"/>
              </a:lnSpc>
              <a:spcAft>
                <a:spcPts val="0"/>
              </a:spcAft>
              <a:buFont typeface="Wingdings" pitchFamily="2" charset="2"/>
              <a:buChar char="v"/>
            </a:pPr>
            <a:endParaRPr lang="en-US" sz="2400" dirty="0">
              <a:effectLst/>
            </a:endParaRPr>
          </a:p>
          <a:p>
            <a:pPr marL="630238" indent="-342900">
              <a:lnSpc>
                <a:spcPct val="90000"/>
              </a:lnSpc>
              <a:buFont typeface="Wingdings" pitchFamily="2" charset="2"/>
              <a:buChar char="v"/>
            </a:pPr>
            <a:r>
              <a:rPr lang="en-US" sz="2400" dirty="0">
                <a:effectLst/>
              </a:rPr>
              <a:t>In DSM-IV, there was a requirement for at least 6 symptoms from either the inattention or hyperactivity-impulsivity criteria to be present for diagnosis. </a:t>
            </a:r>
          </a:p>
          <a:p>
            <a:pPr>
              <a:lnSpc>
                <a:spcPct val="90000"/>
              </a:lnSpc>
            </a:pPr>
            <a:endParaRPr lang="en-US" dirty="0"/>
          </a:p>
        </p:txBody>
      </p:sp>
      <p:sp>
        <p:nvSpPr>
          <p:cNvPr id="1038" name="Rectangle 1037">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e Three Types of ADHD and How to Manage Them: Penguin Pediatrics PLLC:  Pediatric Care">
            <a:extLst>
              <a:ext uri="{FF2B5EF4-FFF2-40B4-BE49-F238E27FC236}">
                <a16:creationId xmlns:a16="http://schemas.microsoft.com/office/drawing/2014/main" id="{25B23E36-3F36-6AB2-9316-A784B8E55B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15890" y="2325516"/>
            <a:ext cx="3328416" cy="221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5692-5FF5-1FAB-2DEE-ACBB280CB1DB}"/>
              </a:ext>
            </a:extLst>
          </p:cNvPr>
          <p:cNvSpPr>
            <a:spLocks noGrp="1"/>
          </p:cNvSpPr>
          <p:nvPr>
            <p:ph type="title"/>
          </p:nvPr>
        </p:nvSpPr>
        <p:spPr>
          <a:xfrm>
            <a:off x="5381807" y="964692"/>
            <a:ext cx="5894832" cy="1188720"/>
          </a:xfrm>
        </p:spPr>
        <p:txBody>
          <a:bodyPr vert="horz" lIns="182880" tIns="182880" rIns="182880" bIns="182880" rtlCol="0" anchor="ctr">
            <a:normAutofit/>
          </a:bodyPr>
          <a:lstStyle/>
          <a:p>
            <a:r>
              <a:rPr lang="en-US" sz="1500" b="1">
                <a:solidFill>
                  <a:srgbClr val="262626"/>
                </a:solidFill>
                <a:effectLst/>
              </a:rPr>
              <a:t>2000   DSM IV-TR</a:t>
            </a:r>
            <a:br>
              <a:rPr lang="en-US" sz="1500" b="1">
                <a:solidFill>
                  <a:srgbClr val="262626"/>
                </a:solidFill>
                <a:effectLst/>
              </a:rPr>
            </a:br>
            <a:r>
              <a:rPr lang="en-US" sz="1500" b="1">
                <a:solidFill>
                  <a:srgbClr val="262626"/>
                </a:solidFill>
                <a:effectLst/>
              </a:rPr>
              <a:t>Attention Deficit Hyperactivity Disorder </a:t>
            </a:r>
            <a:br>
              <a:rPr lang="en-US" sz="1500">
                <a:solidFill>
                  <a:srgbClr val="262626"/>
                </a:solidFill>
                <a:effectLst/>
              </a:rPr>
            </a:br>
            <a:endParaRPr lang="en-US" sz="1500">
              <a:solidFill>
                <a:srgbClr val="262626"/>
              </a:solidFill>
            </a:endParaRPr>
          </a:p>
        </p:txBody>
      </p:sp>
      <p:sp>
        <p:nvSpPr>
          <p:cNvPr id="2062" name="Rectangle 2061">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Rectangle 2063">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dult ADHD Is Linked to Numerous ...">
            <a:extLst>
              <a:ext uri="{FF2B5EF4-FFF2-40B4-BE49-F238E27FC236}">
                <a16:creationId xmlns:a16="http://schemas.microsoft.com/office/drawing/2014/main" id="{FE3AD120-754F-2720-EFB8-4FFF5F58EE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127499" y="2100279"/>
            <a:ext cx="3328416" cy="26653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B847F7-6E1B-E860-5C10-A03C30B5033D}"/>
              </a:ext>
            </a:extLst>
          </p:cNvPr>
          <p:cNvSpPr>
            <a:spLocks noGrp="1"/>
          </p:cNvSpPr>
          <p:nvPr>
            <p:ph sz="half" idx="1"/>
          </p:nvPr>
        </p:nvSpPr>
        <p:spPr>
          <a:xfrm>
            <a:off x="5380378" y="2638044"/>
            <a:ext cx="5963317" cy="3263206"/>
          </a:xfrm>
        </p:spPr>
        <p:txBody>
          <a:bodyPr vert="horz" lIns="91440" tIns="45720" rIns="91440" bIns="45720" rtlCol="0">
            <a:normAutofit/>
          </a:bodyPr>
          <a:lstStyle/>
          <a:p>
            <a:pPr marR="0" lvl="0">
              <a:lnSpc>
                <a:spcPct val="90000"/>
              </a:lnSpc>
              <a:spcAft>
                <a:spcPts val="0"/>
              </a:spcAft>
            </a:pPr>
            <a:r>
              <a:rPr lang="en-US" sz="1500">
                <a:effectLst/>
              </a:rPr>
              <a:t>DSM-IV TR and the ICD adopted an almost identical criteria for the identification of inattentive, hyperactive, and impulsive symptoms.</a:t>
            </a:r>
          </a:p>
          <a:p>
            <a:pPr marR="0" lvl="0">
              <a:lnSpc>
                <a:spcPct val="90000"/>
              </a:lnSpc>
              <a:spcAft>
                <a:spcPts val="0"/>
              </a:spcAft>
            </a:pPr>
            <a:endParaRPr lang="en-US" sz="1500">
              <a:effectLst/>
            </a:endParaRPr>
          </a:p>
          <a:p>
            <a:pPr marR="0" lvl="0">
              <a:lnSpc>
                <a:spcPct val="90000"/>
              </a:lnSpc>
              <a:spcAft>
                <a:spcPts val="0"/>
              </a:spcAft>
            </a:pPr>
            <a:r>
              <a:rPr lang="en-US" sz="1500">
                <a:effectLst/>
              </a:rPr>
              <a:t>The subtypes from the DSM-IV were removed and replaced with one diagnosis of ADHD, with specifiers for the predominant symptom presentation (inattentive, hyperactive-impulsive, or combined).  </a:t>
            </a:r>
          </a:p>
          <a:p>
            <a:pPr marR="0" lvl="0">
              <a:lnSpc>
                <a:spcPct val="90000"/>
              </a:lnSpc>
              <a:spcAft>
                <a:spcPts val="0"/>
              </a:spcAft>
            </a:pPr>
            <a:endParaRPr lang="en-US" sz="1500">
              <a:effectLst/>
            </a:endParaRPr>
          </a:p>
          <a:p>
            <a:pPr marR="0" lvl="0">
              <a:lnSpc>
                <a:spcPct val="90000"/>
              </a:lnSpc>
              <a:spcAft>
                <a:spcPts val="0"/>
              </a:spcAft>
            </a:pPr>
            <a:r>
              <a:rPr lang="en-US" sz="1500">
                <a:effectLst/>
              </a:rPr>
              <a:t>In DSM-IV TR, the number of symptoms required for diagnosis was reduced to 5, with at least 2 symptoms from each of the inattention and hyperactivity-impulsivity criteria.</a:t>
            </a:r>
          </a:p>
        </p:txBody>
      </p:sp>
    </p:spTree>
    <p:extLst>
      <p:ext uri="{BB962C8B-B14F-4D97-AF65-F5344CB8AC3E}">
        <p14:creationId xmlns:p14="http://schemas.microsoft.com/office/powerpoint/2010/main" val="312915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A19D-D84A-3688-4D7D-43073B7C8826}"/>
              </a:ext>
            </a:extLst>
          </p:cNvPr>
          <p:cNvSpPr>
            <a:spLocks noGrp="1"/>
          </p:cNvSpPr>
          <p:nvPr>
            <p:ph type="title"/>
          </p:nvPr>
        </p:nvSpPr>
        <p:spPr>
          <a:xfrm>
            <a:off x="804672" y="964692"/>
            <a:ext cx="5894832" cy="1188720"/>
          </a:xfrm>
        </p:spPr>
        <p:txBody>
          <a:bodyPr vert="horz" lIns="182880" tIns="182880" rIns="182880" bIns="182880" rtlCol="0" anchor="ctr">
            <a:normAutofit/>
          </a:bodyPr>
          <a:lstStyle/>
          <a:p>
            <a:r>
              <a:rPr lang="en-US" sz="2000"/>
              <a:t>2013  DSM-V</a:t>
            </a:r>
            <a:br>
              <a:rPr lang="en-US" sz="2000"/>
            </a:br>
            <a:r>
              <a:rPr lang="en-US" sz="2000"/>
              <a:t>Part of Neurodevelopmental Disorders </a:t>
            </a:r>
          </a:p>
        </p:txBody>
      </p:sp>
      <p:sp>
        <p:nvSpPr>
          <p:cNvPr id="3" name="Content Placeholder 2">
            <a:extLst>
              <a:ext uri="{FF2B5EF4-FFF2-40B4-BE49-F238E27FC236}">
                <a16:creationId xmlns:a16="http://schemas.microsoft.com/office/drawing/2014/main" id="{3E2690F9-ADE7-8DE8-BF19-8CD9977188A0}"/>
              </a:ext>
            </a:extLst>
          </p:cNvPr>
          <p:cNvSpPr>
            <a:spLocks noGrp="1"/>
          </p:cNvSpPr>
          <p:nvPr>
            <p:ph sz="half" idx="1"/>
          </p:nvPr>
        </p:nvSpPr>
        <p:spPr>
          <a:xfrm>
            <a:off x="803243" y="2638043"/>
            <a:ext cx="6086288" cy="3605101"/>
          </a:xfrm>
        </p:spPr>
        <p:txBody>
          <a:bodyPr vert="horz" lIns="91440" tIns="45720" rIns="91440" bIns="45720" rtlCol="0">
            <a:normAutofit/>
          </a:bodyPr>
          <a:lstStyle/>
          <a:p>
            <a:pPr marL="347663" indent="-347663">
              <a:buFont typeface="Wingdings" pitchFamily="2" charset="2"/>
              <a:buChar char="v"/>
            </a:pPr>
            <a:r>
              <a:rPr lang="en-US" sz="2000" dirty="0">
                <a:effectLst/>
              </a:rPr>
              <a:t>ADHD is now considered a part of a larger category called "Neurodevelopmental Disorders”</a:t>
            </a:r>
          </a:p>
          <a:p>
            <a:pPr marL="347663" indent="-347663">
              <a:buFont typeface="Wingdings" pitchFamily="2" charset="2"/>
              <a:buChar char="v"/>
            </a:pPr>
            <a:r>
              <a:rPr lang="en-US" sz="2000" dirty="0">
                <a:effectLst/>
              </a:rPr>
              <a:t>DSM-5 includes more information on the onset, duration, and impairment caused by the symptoms, as well as the need for a comprehensive assessment by a healthcare professional.  </a:t>
            </a:r>
            <a:endParaRPr lang="en-US" sz="2000" dirty="0"/>
          </a:p>
        </p:txBody>
      </p:sp>
      <p:sp>
        <p:nvSpPr>
          <p:cNvPr id="3081" name="Rectangle 3080">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areerNaksha Community">
            <a:extLst>
              <a:ext uri="{FF2B5EF4-FFF2-40B4-BE49-F238E27FC236}">
                <a16:creationId xmlns:a16="http://schemas.microsoft.com/office/drawing/2014/main" id="{0AD5CD90-3C5E-F607-4ECF-0A419593621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715890" y="1790854"/>
            <a:ext cx="3328416" cy="32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7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4672" y="964692"/>
            <a:ext cx="5894832" cy="1188720"/>
          </a:xfrm>
        </p:spPr>
        <p:txBody>
          <a:bodyPr>
            <a:normAutofit/>
          </a:bodyPr>
          <a:lstStyle/>
          <a:p>
            <a:r>
              <a:rPr lang="en-US" b="1">
                <a:effectLst/>
                <a:latin typeface="Ebrima" panose="020F0502020204030204" pitchFamily="34" charset="0"/>
              </a:rPr>
              <a:t>Why should we Care? </a:t>
            </a:r>
            <a:endParaRPr lang="en-US" dirty="0"/>
          </a:p>
        </p:txBody>
      </p:sp>
      <p:sp>
        <p:nvSpPr>
          <p:cNvPr id="3" name="Content Placeholder 2">
            <a:extLst>
              <a:ext uri="{FF2B5EF4-FFF2-40B4-BE49-F238E27FC236}">
                <a16:creationId xmlns:a16="http://schemas.microsoft.com/office/drawing/2014/main" id="{63638DD7-8C65-BE79-259B-6EC688878645}"/>
              </a:ext>
            </a:extLst>
          </p:cNvPr>
          <p:cNvSpPr>
            <a:spLocks noGrp="1"/>
          </p:cNvSpPr>
          <p:nvPr>
            <p:ph idx="1"/>
          </p:nvPr>
        </p:nvSpPr>
        <p:spPr>
          <a:xfrm>
            <a:off x="147484" y="2638044"/>
            <a:ext cx="7074630" cy="3870332"/>
          </a:xfrm>
        </p:spPr>
        <p:txBody>
          <a:bodyPr>
            <a:noAutofit/>
          </a:bodyPr>
          <a:lstStyle/>
          <a:p>
            <a:pPr marL="347663" indent="-347663">
              <a:buFont typeface="Wingdings" pitchFamily="2" charset="2"/>
              <a:buChar char="v"/>
            </a:pPr>
            <a:r>
              <a:rPr lang="en-US" sz="2400" dirty="0"/>
              <a:t>It defines who and what will be studied. </a:t>
            </a:r>
          </a:p>
          <a:p>
            <a:pPr marL="347663" indent="-347663">
              <a:buFont typeface="Wingdings" pitchFamily="2" charset="2"/>
              <a:buChar char="v"/>
            </a:pPr>
            <a:r>
              <a:rPr lang="en-US" sz="2400" dirty="0"/>
              <a:t>It defines who will be diagnosed with ADHD and who will not. </a:t>
            </a:r>
          </a:p>
          <a:p>
            <a:pPr marL="347663" indent="-347663">
              <a:buFont typeface="Wingdings" pitchFamily="2" charset="2"/>
              <a:buChar char="v"/>
            </a:pPr>
            <a:r>
              <a:rPr lang="en-US" sz="2400" dirty="0"/>
              <a:t>It defines  who will get treatment and how treatment will be provided. </a:t>
            </a:r>
          </a:p>
          <a:p>
            <a:pPr marL="347663" indent="-347663">
              <a:buFont typeface="Wingdings" pitchFamily="2" charset="2"/>
              <a:buChar char="v"/>
            </a:pPr>
            <a:r>
              <a:rPr lang="en-US" sz="2400" dirty="0"/>
              <a:t>It defines who will get insurance coverage. </a:t>
            </a:r>
          </a:p>
          <a:p>
            <a:pPr marL="347663" indent="-347663">
              <a:buFont typeface="Wingdings" pitchFamily="2" charset="2"/>
              <a:buChar char="v"/>
            </a:pPr>
            <a:r>
              <a:rPr lang="en-US" sz="2400" dirty="0"/>
              <a:t>It defines wo will get accommodations in school and work. </a:t>
            </a:r>
          </a:p>
        </p:txBody>
      </p:sp>
      <p:sp>
        <p:nvSpPr>
          <p:cNvPr id="1031" name="Rectangle 1030">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y Care For Your Tooth Replacement?">
            <a:extLst>
              <a:ext uri="{FF2B5EF4-FFF2-40B4-BE49-F238E27FC236}">
                <a16:creationId xmlns:a16="http://schemas.microsoft.com/office/drawing/2014/main" id="{853C91A5-4229-12C6-D5A3-0AEC147468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15890" y="2186421"/>
            <a:ext cx="3328416" cy="24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5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3" name="Freeform: Shape 3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ooter Placeholder 6">
            <a:extLst>
              <a:ext uri="{FF2B5EF4-FFF2-40B4-BE49-F238E27FC236}">
                <a16:creationId xmlns:a16="http://schemas.microsoft.com/office/drawing/2014/main" id="{7BFEB429-48AE-32DF-3AEE-E46CB7CBBDEE}"/>
              </a:ext>
            </a:extLst>
          </p:cNvPr>
          <p:cNvSpPr>
            <a:spLocks noGrp="1"/>
          </p:cNvSpPr>
          <p:nvPr>
            <p:ph type="ftr" sz="quarter" idx="4294967295"/>
          </p:nvPr>
        </p:nvSpPr>
        <p:spPr>
          <a:xfrm>
            <a:off x="321733" y="5991225"/>
            <a:ext cx="2568811" cy="365125"/>
          </a:xfrm>
        </p:spPr>
        <p:txBody>
          <a:bodyPr>
            <a:normAutofit/>
          </a:bodyPr>
          <a:lstStyle/>
          <a:p>
            <a:pPr algn="l">
              <a:spcAft>
                <a:spcPts val="600"/>
              </a:spcAft>
            </a:pPr>
            <a:r>
              <a:rPr lang="en-US">
                <a:solidFill>
                  <a:srgbClr val="FFFFFF"/>
                </a:solidFill>
              </a:rPr>
              <a:t>PRESENTATION TITLE</a:t>
            </a:r>
          </a:p>
        </p:txBody>
      </p:sp>
      <p:sp>
        <p:nvSpPr>
          <p:cNvPr id="8" name="Slide Number Placeholder 7">
            <a:extLst>
              <a:ext uri="{FF2B5EF4-FFF2-40B4-BE49-F238E27FC236}">
                <a16:creationId xmlns:a16="http://schemas.microsoft.com/office/drawing/2014/main" id="{82CD4C3E-1046-BB10-34E3-0106D5BA500E}"/>
              </a:ext>
            </a:extLst>
          </p:cNvPr>
          <p:cNvSpPr>
            <a:spLocks noGrp="1"/>
          </p:cNvSpPr>
          <p:nvPr>
            <p:ph type="sldNum" sz="quarter" idx="4294967295"/>
          </p:nvPr>
        </p:nvSpPr>
        <p:spPr>
          <a:xfrm>
            <a:off x="321732" y="6356350"/>
            <a:ext cx="2568811" cy="365125"/>
          </a:xfrm>
        </p:spPr>
        <p:txBody>
          <a:bodyPr>
            <a:normAutofit/>
          </a:bodyPr>
          <a:lstStyle/>
          <a:p>
            <a:pPr algn="l">
              <a:spcAft>
                <a:spcPts val="600"/>
              </a:spcAft>
            </a:pPr>
            <a:fld id="{A49DFD55-3C28-40EF-9E31-A92D2E4017FF}" type="slidenum">
              <a:rPr lang="en-US">
                <a:solidFill>
                  <a:srgbClr val="FFFFFF"/>
                </a:solidFill>
              </a:rPr>
              <a:pPr algn="l">
                <a:spcAft>
                  <a:spcPts val="600"/>
                </a:spcAft>
              </a:pPr>
              <a:t>15</a:t>
            </a:fld>
            <a:endParaRPr lang="en-US">
              <a:solidFill>
                <a:srgbClr val="FFFFFF"/>
              </a:solidFill>
            </a:endParaRPr>
          </a:p>
        </p:txBody>
      </p:sp>
      <p:sp>
        <p:nvSpPr>
          <p:cNvPr id="35" name="Freeform: Shape 3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Title 12">
            <a:extLst>
              <a:ext uri="{FF2B5EF4-FFF2-40B4-BE49-F238E27FC236}">
                <a16:creationId xmlns:a16="http://schemas.microsoft.com/office/drawing/2014/main" id="{9203FAC5-FBE0-249E-D584-E845AC374360}"/>
              </a:ext>
            </a:extLst>
          </p:cNvPr>
          <p:cNvSpPr>
            <a:spLocks noGrp="1"/>
          </p:cNvSpPr>
          <p:nvPr>
            <p:ph type="ctrTitle"/>
          </p:nvPr>
        </p:nvSpPr>
        <p:spPr>
          <a:xfrm>
            <a:off x="3829538" y="1386348"/>
            <a:ext cx="6187816" cy="4129549"/>
          </a:xfrm>
          <a:noFill/>
        </p:spPr>
        <p:txBody>
          <a:bodyPr anchor="ctr">
            <a:normAutofit/>
          </a:bodyPr>
          <a:lstStyle/>
          <a:p>
            <a:r>
              <a:rPr lang="en-US" sz="4000" dirty="0">
                <a:effectLst/>
                <a:ea typeface="Calibri" panose="020F0502020204030204" pitchFamily="34" charset="0"/>
                <a:cs typeface="Times New Roman" panose="02020603050405020304" pitchFamily="18" charset="0"/>
              </a:rPr>
              <a:t>Rejection </a:t>
            </a:r>
            <a:br>
              <a:rPr lang="en-US" sz="4000" dirty="0">
                <a:effectLst/>
                <a:ea typeface="Calibri" panose="020F0502020204030204" pitchFamily="34" charset="0"/>
                <a:cs typeface="Times New Roman" panose="02020603050405020304" pitchFamily="18" charset="0"/>
              </a:rPr>
            </a:br>
            <a:r>
              <a:rPr lang="en-US" sz="4000" dirty="0">
                <a:effectLst/>
                <a:ea typeface="Calibri" panose="020F0502020204030204" pitchFamily="34" charset="0"/>
                <a:cs typeface="Times New Roman" panose="02020603050405020304" pitchFamily="18" charset="0"/>
              </a:rPr>
              <a:t>Sensitive Dysphoria </a:t>
            </a:r>
            <a:br>
              <a:rPr lang="en-US" sz="4000" dirty="0">
                <a:effectLst/>
                <a:ea typeface="Calibri" panose="020F0502020204030204" pitchFamily="34" charset="0"/>
                <a:cs typeface="Times New Roman" panose="02020603050405020304" pitchFamily="18" charset="0"/>
              </a:rPr>
            </a:br>
            <a:r>
              <a:rPr lang="en-US" sz="4000" dirty="0">
                <a:effectLst/>
                <a:ea typeface="Calibri" panose="020F0502020204030204" pitchFamily="34" charset="0"/>
                <a:cs typeface="Times New Roman" panose="02020603050405020304" pitchFamily="18" charset="0"/>
              </a:rPr>
              <a:t>and Emotional dysregulation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080808"/>
              </a:solidFill>
            </a:endParaRPr>
          </a:p>
        </p:txBody>
      </p:sp>
      <p:sp>
        <p:nvSpPr>
          <p:cNvPr id="37" name="Freeform: Shape 3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040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ABFA-23F9-5D69-F935-8BDD177DDDF4}"/>
              </a:ext>
            </a:extLst>
          </p:cNvPr>
          <p:cNvSpPr>
            <a:spLocks noGrp="1"/>
          </p:cNvSpPr>
          <p:nvPr>
            <p:ph type="title"/>
          </p:nvPr>
        </p:nvSpPr>
        <p:spPr>
          <a:xfrm>
            <a:off x="804672" y="964692"/>
            <a:ext cx="5894832" cy="1188720"/>
          </a:xfrm>
        </p:spPr>
        <p:txBody>
          <a:bodyPr vert="horz" lIns="182880" tIns="182880" rIns="182880" bIns="182880" rtlCol="0" anchor="ctr">
            <a:normAutofit/>
          </a:bodyPr>
          <a:lstStyle/>
          <a:p>
            <a:r>
              <a:rPr lang="en-US" b="1" dirty="0">
                <a:effectLst/>
              </a:rPr>
              <a:t>What is Rejection Sensitive Dysphoria?</a:t>
            </a:r>
            <a:endParaRPr lang="en-US" dirty="0"/>
          </a:p>
        </p:txBody>
      </p:sp>
      <p:sp>
        <p:nvSpPr>
          <p:cNvPr id="3" name="Content Placeholder 2">
            <a:extLst>
              <a:ext uri="{FF2B5EF4-FFF2-40B4-BE49-F238E27FC236}">
                <a16:creationId xmlns:a16="http://schemas.microsoft.com/office/drawing/2014/main" id="{F9AD3018-5739-E994-48AC-0F0560A7198D}"/>
              </a:ext>
            </a:extLst>
          </p:cNvPr>
          <p:cNvSpPr>
            <a:spLocks noGrp="1"/>
          </p:cNvSpPr>
          <p:nvPr>
            <p:ph sz="half" idx="1"/>
          </p:nvPr>
        </p:nvSpPr>
        <p:spPr>
          <a:xfrm>
            <a:off x="358589" y="2638044"/>
            <a:ext cx="6687670" cy="3655180"/>
          </a:xfrm>
        </p:spPr>
        <p:txBody>
          <a:bodyPr vert="horz" lIns="91440" tIns="45720" rIns="91440" bIns="45720" rtlCol="0">
            <a:normAutofit/>
          </a:bodyPr>
          <a:lstStyle/>
          <a:p>
            <a:pPr>
              <a:buFont typeface="Wingdings" pitchFamily="2" charset="2"/>
              <a:buChar char="v"/>
            </a:pPr>
            <a:r>
              <a:rPr lang="en-US" sz="2400" dirty="0">
                <a:effectLst/>
                <a:latin typeface="Calibri" panose="020F0502020204030204" pitchFamily="34" charset="0"/>
                <a:ea typeface="Calibri" panose="020F0502020204030204" pitchFamily="34" charset="0"/>
                <a:cs typeface="Times New Roman" panose="02020603050405020304" pitchFamily="18" charset="0"/>
              </a:rPr>
              <a:t>RSD</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is a condition that is characterized by intense emotional pain and distress in response to perceived rejection or criticism.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v"/>
            </a:pPr>
            <a:r>
              <a:rPr lang="en-US" sz="2400" dirty="0">
                <a:latin typeface="Calibri" panose="020F0502020204030204" pitchFamily="34" charset="0"/>
                <a:ea typeface="Calibri" panose="020F0502020204030204" pitchFamily="34" charset="0"/>
                <a:cs typeface="Times New Roman" panose="02020603050405020304" pitchFamily="18" charset="0"/>
              </a:rPr>
              <a:t>Children and Adults</a:t>
            </a:r>
            <a:r>
              <a:rPr lang="en-US" sz="2400" dirty="0">
                <a:effectLst/>
                <a:latin typeface="Calibri" panose="020F0502020204030204" pitchFamily="34" charset="0"/>
                <a:ea typeface="Calibri" panose="020F0502020204030204" pitchFamily="34" charset="0"/>
                <a:cs typeface="Times New Roman" panose="02020603050405020304" pitchFamily="18" charset="0"/>
              </a:rPr>
              <a:t> with RSD may experience feelings of shame, embarrassment, and inadequacy in response to situations that would not typically be considered hurtful or stressful. </a:t>
            </a:r>
          </a:p>
          <a:p>
            <a:endParaRPr lang="en-US" dirty="0"/>
          </a:p>
        </p:txBody>
      </p:sp>
      <p:sp>
        <p:nvSpPr>
          <p:cNvPr id="2055" name="Rectangle 2054">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Develop Emotional Regulation – Mindful Moment">
            <a:extLst>
              <a:ext uri="{FF2B5EF4-FFF2-40B4-BE49-F238E27FC236}">
                <a16:creationId xmlns:a16="http://schemas.microsoft.com/office/drawing/2014/main" id="{C823DBBB-81AB-F3E5-B0D5-063BAFAB60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715890" y="2191216"/>
            <a:ext cx="3328416" cy="248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4672" y="964692"/>
            <a:ext cx="5894832" cy="1188720"/>
          </a:xfrm>
        </p:spPr>
        <p:txBody>
          <a:bodyPr vert="horz" lIns="182880" tIns="182880" rIns="182880" bIns="182880" rtlCol="0" anchor="ctr">
            <a:normAutofit/>
          </a:bodyPr>
          <a:lstStyle/>
          <a:p>
            <a:r>
              <a:rPr lang="en-US" b="1" dirty="0">
                <a:effectLst/>
              </a:rPr>
              <a:t>What is Rejection Sensitive Dysphoria?</a:t>
            </a:r>
            <a:endParaRPr lang="en-US" dirty="0"/>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233083" y="2638044"/>
            <a:ext cx="6666482" cy="3859738"/>
          </a:xfrm>
        </p:spPr>
        <p:txBody>
          <a:bodyPr vert="horz" lIns="91440" tIns="45720" rIns="91440" bIns="45720" rtlCol="0">
            <a:normAutofit lnSpcReduction="10000"/>
          </a:bodyPr>
          <a:lstStyle/>
          <a:p>
            <a:r>
              <a:rPr lang="en-US" sz="2400" b="0" i="0" u="none" strike="noStrike" dirty="0">
                <a:solidFill>
                  <a:srgbClr val="343536"/>
                </a:solidFill>
                <a:effectLst/>
                <a:latin typeface="Source Sans Pro" panose="020B0503030403020204" pitchFamily="34" charset="0"/>
              </a:rPr>
              <a:t>There’s limited available research on exactly who experiences RSD and how common it is. But the condition seems to happen most often in people with </a:t>
            </a:r>
            <a:r>
              <a:rPr lang="en-US" sz="2400" b="0" i="0" u="none" strike="noStrike" dirty="0">
                <a:solidFill>
                  <a:srgbClr val="007BC2"/>
                </a:solidFill>
                <a:effectLst/>
                <a:latin typeface="Source Sans Pro" panose="020B0503030403020204" pitchFamily="34" charset="0"/>
                <a:hlinkClick r:id="rId3"/>
              </a:rPr>
              <a:t>ADHD</a:t>
            </a:r>
            <a:r>
              <a:rPr lang="en-US" sz="2400" b="0" i="0" u="none" strike="noStrike" dirty="0">
                <a:solidFill>
                  <a:srgbClr val="343536"/>
                </a:solidFill>
                <a:effectLst/>
                <a:latin typeface="Source Sans Pro" panose="020B0503030403020204" pitchFamily="34" charset="0"/>
              </a:rPr>
              <a:t>. </a:t>
            </a:r>
          </a:p>
          <a:p>
            <a:pPr marL="923925" indent="-317500">
              <a:buFont typeface="Wingdings" pitchFamily="2" charset="2"/>
              <a:buChar char="v"/>
            </a:pPr>
            <a:r>
              <a:rPr lang="en-US" sz="2400" dirty="0">
                <a:solidFill>
                  <a:srgbClr val="343536"/>
                </a:solidFill>
                <a:latin typeface="Source Sans Pro" panose="020B0503030403020204" pitchFamily="34" charset="0"/>
              </a:rPr>
              <a:t>It is estimated that RSD occurs in </a:t>
            </a:r>
            <a:r>
              <a:rPr lang="en-US" sz="2400" b="1" dirty="0">
                <a:solidFill>
                  <a:srgbClr val="343536"/>
                </a:solidFill>
                <a:latin typeface="Source Sans Pro" panose="020B0503030403020204" pitchFamily="34" charset="0"/>
              </a:rPr>
              <a:t>95%</a:t>
            </a:r>
            <a:r>
              <a:rPr lang="en-US" sz="2400" dirty="0">
                <a:solidFill>
                  <a:srgbClr val="343536"/>
                </a:solidFill>
                <a:latin typeface="Source Sans Pro" panose="020B0503030403020204" pitchFamily="34" charset="0"/>
              </a:rPr>
              <a:t> of all people with ADHD </a:t>
            </a:r>
          </a:p>
          <a:p>
            <a:pPr marL="923925" indent="-317500">
              <a:buFont typeface="Wingdings" pitchFamily="2" charset="2"/>
              <a:buChar char="v"/>
            </a:pPr>
            <a:r>
              <a:rPr lang="en-US" sz="2400" dirty="0">
                <a:solidFill>
                  <a:srgbClr val="343536"/>
                </a:solidFill>
                <a:latin typeface="Source Sans Pro" panose="020B0503030403020204" pitchFamily="34" charset="0"/>
              </a:rPr>
              <a:t>Most times it is not particularly disruptive. </a:t>
            </a:r>
          </a:p>
          <a:p>
            <a:pPr marL="923925" indent="-317500">
              <a:buFont typeface="Wingdings" pitchFamily="2" charset="2"/>
              <a:buChar char="v"/>
            </a:pPr>
            <a:r>
              <a:rPr lang="en-US" sz="2400" dirty="0">
                <a:solidFill>
                  <a:srgbClr val="343536"/>
                </a:solidFill>
                <a:latin typeface="Source Sans Pro" panose="020B0503030403020204" pitchFamily="34" charset="0"/>
              </a:rPr>
              <a:t>But for about </a:t>
            </a:r>
            <a:r>
              <a:rPr lang="en-US" sz="2400" b="1" dirty="0">
                <a:solidFill>
                  <a:srgbClr val="343536"/>
                </a:solidFill>
                <a:latin typeface="Source Sans Pro" panose="020B0503030403020204" pitchFamily="34" charset="0"/>
              </a:rPr>
              <a:t>30% </a:t>
            </a:r>
            <a:r>
              <a:rPr lang="en-US" sz="2400" dirty="0">
                <a:solidFill>
                  <a:srgbClr val="343536"/>
                </a:solidFill>
                <a:latin typeface="Source Sans Pro" panose="020B0503030403020204" pitchFamily="34" charset="0"/>
              </a:rPr>
              <a:t>of people with ADHD RSD can be the most impairing part of their ADHD. </a:t>
            </a:r>
            <a:r>
              <a:rPr lang="en-US" sz="2000" dirty="0">
                <a:solidFill>
                  <a:srgbClr val="343536"/>
                </a:solidFill>
                <a:latin typeface="Source Sans Pro" panose="020B0503030403020204" pitchFamily="34" charset="0"/>
              </a:rPr>
              <a:t>	</a:t>
            </a:r>
            <a:endParaRPr lang="en-US" sz="2000" dirty="0"/>
          </a:p>
        </p:txBody>
      </p:sp>
      <p:sp>
        <p:nvSpPr>
          <p:cNvPr id="1031" name="Rectangle 1030">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exible Emotion Regulation Requires Emotional Intelligence | Psychology  Today">
            <a:extLst>
              <a:ext uri="{FF2B5EF4-FFF2-40B4-BE49-F238E27FC236}">
                <a16:creationId xmlns:a16="http://schemas.microsoft.com/office/drawing/2014/main" id="{7109312A-66F4-1D57-F2B6-080C412BECA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715890" y="1805420"/>
            <a:ext cx="3328416" cy="325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7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473964" y="640080"/>
            <a:ext cx="6162363" cy="1341120"/>
          </a:xfrm>
        </p:spPr>
        <p:txBody>
          <a:bodyPr vert="horz" lIns="274320" tIns="182880" rIns="274320" bIns="182880" rtlCol="0" anchor="ctr" anchorCtr="1">
            <a:normAutofit fontScale="90000"/>
          </a:bodyPr>
          <a:lstStyle/>
          <a:p>
            <a:r>
              <a:rPr lang="en-US" sz="2900" b="1" dirty="0">
                <a:solidFill>
                  <a:srgbClr val="262626"/>
                </a:solidFill>
                <a:effectLst/>
              </a:rPr>
              <a:t>Emotional Symptoms of Rejection Sensitive Dysphoria</a:t>
            </a:r>
            <a:endParaRPr lang="en-US" sz="2900" dirty="0">
              <a:solidFill>
                <a:srgbClr val="262626"/>
              </a:solidFill>
            </a:endParaRPr>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121921" y="2148841"/>
            <a:ext cx="7119018" cy="4709160"/>
          </a:xfrm>
        </p:spPr>
        <p:txBody>
          <a:bodyPr vert="horz" lIns="91440" tIns="45720" rIns="91440" bIns="45720" rtlCol="0">
            <a:normAutofit/>
          </a:bodyPr>
          <a:lstStyle/>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Intense feelings of sadness, shame, and embarrassment</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Low self-esteem and feelings of inadequacy</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Anxiety and worry about future rejection or criticism</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Increased hopelessness</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Increased Anger and irritability</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Difficulty trusting others</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Fear of abandonment</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Difficulty forming and maintaining relationships</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Difficulty participating in social situations</a:t>
            </a:r>
          </a:p>
          <a:p>
            <a:pPr marR="0" lvl="0">
              <a:spcBef>
                <a:spcPts val="0"/>
              </a:spcBef>
              <a:spcAft>
                <a:spcPts val="0"/>
              </a:spcAft>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Difficulty with self-acceptance</a:t>
            </a:r>
          </a:p>
          <a:p>
            <a:pPr marR="0" lvl="0">
              <a:spcBef>
                <a:spcPts val="0"/>
              </a:spcBef>
              <a:spcAft>
                <a:spcPts val="0"/>
              </a:spcAft>
              <a:buSzPts val="1000"/>
              <a:buFont typeface="Wingdings" pitchFamily="2" charset="2"/>
              <a:buChar char="v"/>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Increased </a:t>
            </a:r>
            <a:r>
              <a:rPr lang="en-US" sz="2200" dirty="0">
                <a:effectLst/>
                <a:latin typeface="Calibri" panose="020F0502020204030204" pitchFamily="34" charset="0"/>
                <a:ea typeface="Calibri" panose="020F0502020204030204" pitchFamily="34" charset="0"/>
                <a:cs typeface="Times New Roman" panose="02020603050405020304" pitchFamily="18" charset="0"/>
              </a:rPr>
              <a:t>Suicidal ideation</a:t>
            </a:r>
          </a:p>
          <a:p>
            <a:pPr marL="0" indent="0" algn="ctr">
              <a:buNone/>
            </a:pPr>
            <a:endParaRPr lang="en-US" sz="2000" dirty="0">
              <a:solidFill>
                <a:schemeClr val="tx1">
                  <a:lumMod val="75000"/>
                  <a:lumOff val="25000"/>
                </a:schemeClr>
              </a:solidFill>
            </a:endParaRPr>
          </a:p>
        </p:txBody>
      </p:sp>
      <p:sp>
        <p:nvSpPr>
          <p:cNvPr id="3088" name="Rectangle 3087">
            <a:extLst>
              <a:ext uri="{FF2B5EF4-FFF2-40B4-BE49-F238E27FC236}">
                <a16:creationId xmlns:a16="http://schemas.microsoft.com/office/drawing/2014/main" id="{3C86DBCD-1482-4362-8DA9-702DCA477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0" name="Rectangle 3089">
            <a:extLst>
              <a:ext uri="{FF2B5EF4-FFF2-40B4-BE49-F238E27FC236}">
                <a16:creationId xmlns:a16="http://schemas.microsoft.com/office/drawing/2014/main" id="{64CA7996-ABF0-4296-84E9-89C4D894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rejection sensitive dysphoria ...">
            <a:extLst>
              <a:ext uri="{FF2B5EF4-FFF2-40B4-BE49-F238E27FC236}">
                <a16:creationId xmlns:a16="http://schemas.microsoft.com/office/drawing/2014/main" id="{F33970F7-DCAC-C206-1119-83F1C2340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39" y="640080"/>
            <a:ext cx="4477096" cy="551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9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7A36-04FB-135D-1243-E8120DB9839A}"/>
              </a:ext>
            </a:extLst>
          </p:cNvPr>
          <p:cNvSpPr>
            <a:spLocks noGrp="1"/>
          </p:cNvSpPr>
          <p:nvPr>
            <p:ph type="title"/>
          </p:nvPr>
        </p:nvSpPr>
        <p:spPr>
          <a:xfrm>
            <a:off x="318655" y="591672"/>
            <a:ext cx="5347853" cy="1562096"/>
          </a:xfrm>
        </p:spPr>
        <p:txBody>
          <a:bodyPr vert="horz" lIns="182880" tIns="182880" rIns="182880" bIns="182880" rtlCol="0" anchor="ctr">
            <a:noAutofit/>
          </a:bodyPr>
          <a:lstStyle/>
          <a:p>
            <a:r>
              <a:rPr lang="en-US" sz="2400" b="1" dirty="0"/>
              <a:t>Physical </a:t>
            </a:r>
            <a:r>
              <a:rPr lang="en-US" sz="2400" b="1" dirty="0">
                <a:effectLst/>
              </a:rPr>
              <a:t>Symptoms of Rejection Sensitive Dysphoria</a:t>
            </a:r>
            <a:endParaRPr lang="en-US" sz="2400" dirty="0"/>
          </a:p>
        </p:txBody>
      </p:sp>
      <p:sp>
        <p:nvSpPr>
          <p:cNvPr id="3" name="Content Placeholder 2">
            <a:extLst>
              <a:ext uri="{FF2B5EF4-FFF2-40B4-BE49-F238E27FC236}">
                <a16:creationId xmlns:a16="http://schemas.microsoft.com/office/drawing/2014/main" id="{DA3B6223-DD3E-5E02-1204-05040AF3F741}"/>
              </a:ext>
            </a:extLst>
          </p:cNvPr>
          <p:cNvSpPr>
            <a:spLocks noGrp="1"/>
          </p:cNvSpPr>
          <p:nvPr>
            <p:ph sz="half" idx="1"/>
          </p:nvPr>
        </p:nvSpPr>
        <p:spPr>
          <a:xfrm>
            <a:off x="318655" y="2438401"/>
            <a:ext cx="5777345" cy="4184072"/>
          </a:xfrm>
        </p:spPr>
        <p:txBody>
          <a:bodyPr vert="horz" lIns="91440" tIns="45720" rIns="91440" bIns="45720" rtlCol="0">
            <a:normAutofit lnSpcReduction="10000"/>
          </a:bodyPr>
          <a:lstStyle/>
          <a:p>
            <a:pPr marL="457200" marR="0" lvl="0" indent="-342900">
              <a:lnSpc>
                <a:spcPct val="90000"/>
              </a:lnSpc>
              <a:spcAft>
                <a:spcPts val="0"/>
              </a:spcAft>
              <a:buSzPts val="1000"/>
              <a:buFont typeface="Wingdings" pitchFamily="2" charset="2"/>
              <a:buChar char="v"/>
              <a:tabLst>
                <a:tab pos="457200" algn="l"/>
              </a:tabLst>
            </a:pPr>
            <a:r>
              <a:rPr lang="en-US" sz="2200" dirty="0">
                <a:effectLst/>
              </a:rPr>
              <a:t>Increased heart rate and blood pressure</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Sweating and trembling</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Stomach upset or nausea</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Headaches or migraines</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Fatigue and difficulty sleeping</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Loss of appetite or difficulty eating</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Difficulty with concentration and focus</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Difficulty with physical coordination</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Difficulty with self-care</a:t>
            </a:r>
          </a:p>
          <a:p>
            <a:pPr marL="457200" marR="0" lvl="0" indent="-342900">
              <a:lnSpc>
                <a:spcPct val="90000"/>
              </a:lnSpc>
              <a:spcAft>
                <a:spcPts val="0"/>
              </a:spcAft>
              <a:buSzPts val="1000"/>
              <a:buFont typeface="Wingdings" pitchFamily="2" charset="2"/>
              <a:buChar char="v"/>
              <a:tabLst>
                <a:tab pos="457200" algn="l"/>
              </a:tabLst>
            </a:pPr>
            <a:r>
              <a:rPr lang="en-US" sz="2200" dirty="0">
                <a:effectLst/>
              </a:rPr>
              <a:t>Self-harm</a:t>
            </a:r>
          </a:p>
          <a:p>
            <a:pPr marL="0">
              <a:lnSpc>
                <a:spcPct val="90000"/>
              </a:lnSpc>
            </a:pPr>
            <a:endParaRPr lang="en-US" sz="1400" dirty="0"/>
          </a:p>
        </p:txBody>
      </p:sp>
      <p:pic>
        <p:nvPicPr>
          <p:cNvPr id="2050" name="Picture 2" descr="Rejection Sensitive Dysphoria (RSD ...">
            <a:extLst>
              <a:ext uri="{FF2B5EF4-FFF2-40B4-BE49-F238E27FC236}">
                <a16:creationId xmlns:a16="http://schemas.microsoft.com/office/drawing/2014/main" id="{AB3C1087-86C6-22C1-D11D-B007EF07F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786015"/>
            <a:ext cx="4313818" cy="528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0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MEET OUR TEAM</a:t>
            </a:r>
          </a:p>
        </p:txBody>
      </p:sp>
      <p:pic>
        <p:nvPicPr>
          <p:cNvPr id="16" name="Picture Placeholder 15" descr="Headshot for team slides ">
            <a:extLst>
              <a:ext uri="{FF2B5EF4-FFF2-40B4-BE49-F238E27FC236}">
                <a16:creationId xmlns:a16="http://schemas.microsoft.com/office/drawing/2014/main" id="{788ADF35-7762-4E85-BE67-27FDB5522B9D}"/>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345376" y="3047463"/>
            <a:ext cx="1845511" cy="1845511"/>
          </a:xfrm>
        </p:spPr>
      </p:pic>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4944302"/>
            <a:ext cx="2317707" cy="483283"/>
          </a:xfrm>
        </p:spPr>
        <p:txBody>
          <a:bodyPr/>
          <a:lstStyle/>
          <a:p>
            <a:r>
              <a:rPr lang="en-US" dirty="0"/>
              <a:t>Gary Johnson, Ph.D., LMFT</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4205014" y="4892974"/>
            <a:ext cx="2161266" cy="534611"/>
          </a:xfrm>
        </p:spPr>
        <p:txBody>
          <a:bodyPr/>
          <a:lstStyle/>
          <a:p>
            <a:r>
              <a:rPr lang="en-US" dirty="0"/>
              <a:t>Kelsey </a:t>
            </a:r>
            <a:r>
              <a:rPr lang="en-US" dirty="0" err="1"/>
              <a:t>Maleski</a:t>
            </a:r>
            <a:r>
              <a:rPr lang="en-US" dirty="0"/>
              <a:t>, PsyD</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7025020" y="4944303"/>
            <a:ext cx="2161266" cy="483284"/>
          </a:xfrm>
        </p:spPr>
        <p:txBody>
          <a:bodyPr/>
          <a:lstStyle/>
          <a:p>
            <a:r>
              <a:rPr lang="en-US" dirty="0"/>
              <a:t>Kotatee Tamba, PsyD, LICSW</a:t>
            </a:r>
          </a:p>
        </p:txBody>
      </p:sp>
      <p:pic>
        <p:nvPicPr>
          <p:cNvPr id="1026" name="Picture 2" descr="Gary Johnson, PhD, LP Ph. D. | Minneapolis, MN - Complex Issues Therapy">
            <a:extLst>
              <a:ext uri="{FF2B5EF4-FFF2-40B4-BE49-F238E27FC236}">
                <a16:creationId xmlns:a16="http://schemas.microsoft.com/office/drawing/2014/main" id="{722673F4-B09E-4267-D2C1-A5DDB28F9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43" y="2409289"/>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njamin Kortuem Facebook, Instagram &amp; Twitter on PeekYou">
            <a:extLst>
              <a:ext uri="{FF2B5EF4-FFF2-40B4-BE49-F238E27FC236}">
                <a16:creationId xmlns:a16="http://schemas.microsoft.com/office/drawing/2014/main" id="{AB0F3A35-6EE2-60C4-BC0B-FCC0A4EEF271}"/>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43" r="43"/>
          <a:stretch>
            <a:fillRect/>
          </a:stretch>
        </p:blipFill>
        <p:spPr bwMode="auto">
          <a:xfrm>
            <a:off x="9609667" y="2303904"/>
            <a:ext cx="2362199" cy="2467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otatee Tamba, Clinical Social Work/Therapist, Burnsville, MN, 55337 |  Psychology Today">
            <a:extLst>
              <a:ext uri="{FF2B5EF4-FFF2-40B4-BE49-F238E27FC236}">
                <a16:creationId xmlns:a16="http://schemas.microsoft.com/office/drawing/2014/main" id="{4858764D-23C1-C55C-390E-18C61E184954}"/>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t="9966" b="9966"/>
          <a:stretch>
            <a:fillRect/>
          </a:stretch>
        </p:blipFill>
        <p:spPr bwMode="auto">
          <a:xfrm>
            <a:off x="7047819" y="2332795"/>
            <a:ext cx="2161267" cy="2438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preview">
            <a:extLst>
              <a:ext uri="{FF2B5EF4-FFF2-40B4-BE49-F238E27FC236}">
                <a16:creationId xmlns:a16="http://schemas.microsoft.com/office/drawing/2014/main" id="{EA4E75A0-8F3C-1E4B-9C6F-CFFC539260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575" y="2390995"/>
            <a:ext cx="2352145" cy="2380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508533-DC8B-77AE-74AC-59E72BE57AF8}"/>
              </a:ext>
            </a:extLst>
          </p:cNvPr>
          <p:cNvSpPr txBox="1"/>
          <p:nvPr/>
        </p:nvSpPr>
        <p:spPr>
          <a:xfrm>
            <a:off x="9829801" y="4944302"/>
            <a:ext cx="2006599" cy="523220"/>
          </a:xfrm>
          <a:prstGeom prst="rect">
            <a:avLst/>
          </a:prstGeom>
          <a:noFill/>
        </p:spPr>
        <p:txBody>
          <a:bodyPr wrap="square" rtlCol="0">
            <a:spAutoFit/>
          </a:bodyPr>
          <a:lstStyle/>
          <a:p>
            <a:pPr algn="ctr"/>
            <a:r>
              <a:rPr lang="en-US" sz="1400" dirty="0"/>
              <a:t>Benjamin</a:t>
            </a:r>
            <a:r>
              <a:rPr lang="en-US" sz="1400" dirty="0">
                <a:latin typeface="+mj-lt"/>
              </a:rPr>
              <a:t> Kortuem, </a:t>
            </a:r>
          </a:p>
          <a:p>
            <a:pPr algn="ctr"/>
            <a:r>
              <a:rPr lang="en-US" sz="1400" dirty="0">
                <a:latin typeface="+mj-lt"/>
              </a:rPr>
              <a:t>PsyD, LP</a:t>
            </a:r>
          </a:p>
        </p:txBody>
      </p:sp>
    </p:spTree>
    <p:extLst>
      <p:ext uri="{BB962C8B-B14F-4D97-AF65-F5344CB8AC3E}">
        <p14:creationId xmlns:p14="http://schemas.microsoft.com/office/powerpoint/2010/main" val="261930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5460493" y="640080"/>
            <a:ext cx="5925310" cy="1239894"/>
          </a:xfrm>
        </p:spPr>
        <p:txBody>
          <a:bodyPr vert="horz" lIns="274320" tIns="182880" rIns="274320" bIns="182880" rtlCol="0" anchor="ctr" anchorCtr="1">
            <a:normAutofit/>
          </a:bodyPr>
          <a:lstStyle/>
          <a:p>
            <a:r>
              <a:rPr lang="en-US" b="1" dirty="0">
                <a:solidFill>
                  <a:srgbClr val="262626"/>
                </a:solidFill>
                <a:effectLst/>
              </a:rPr>
              <a:t>What is </a:t>
            </a:r>
            <a:r>
              <a:rPr lang="en-US" b="1" dirty="0">
                <a:effectLst/>
                <a:ea typeface="Calibri" panose="020F0502020204030204" pitchFamily="34" charset="0"/>
                <a:cs typeface="Times New Roman" panose="02020603050405020304" pitchFamily="18" charset="0"/>
              </a:rPr>
              <a:t>Emotional dysregulation </a:t>
            </a:r>
            <a:r>
              <a:rPr lang="en-US" b="1" dirty="0">
                <a:solidFill>
                  <a:srgbClr val="262626"/>
                </a:solidFill>
                <a:effectLst/>
              </a:rPr>
              <a:t>?</a:t>
            </a:r>
            <a:endParaRPr lang="en-US" b="1" dirty="0">
              <a:solidFill>
                <a:srgbClr val="262626"/>
              </a:solidFill>
            </a:endParaRPr>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idx="1"/>
          </p:nvPr>
        </p:nvSpPr>
        <p:spPr>
          <a:xfrm>
            <a:off x="5460493" y="2153265"/>
            <a:ext cx="6485702" cy="4064655"/>
          </a:xfrm>
        </p:spPr>
        <p:txBody>
          <a:bodyPr vert="horz" lIns="91440" tIns="45720" rIns="91440" bIns="45720" rtlCol="0">
            <a:noAutofit/>
          </a:bodyPr>
          <a:lstStyle/>
          <a:p>
            <a:r>
              <a:rPr lang="en-US" sz="2200" dirty="0">
                <a:solidFill>
                  <a:schemeClr val="tx1">
                    <a:lumMod val="75000"/>
                    <a:lumOff val="25000"/>
                  </a:schemeClr>
                </a:solidFill>
              </a:rPr>
              <a:t>Emotional dysregulation refers to difficulty controlling one's emotions, resulting in intense and/or prolonged emotional responses to triggers.</a:t>
            </a:r>
          </a:p>
          <a:p>
            <a:pPr marL="582613" indent="-407988">
              <a:buFont typeface="Wingdings" pitchFamily="2" charset="2"/>
              <a:buChar char="v"/>
            </a:pPr>
            <a:r>
              <a:rPr lang="en-US" sz="2200" dirty="0">
                <a:solidFill>
                  <a:schemeClr val="tx1">
                    <a:lumMod val="75000"/>
                    <a:lumOff val="25000"/>
                  </a:schemeClr>
                </a:solidFill>
              </a:rPr>
              <a:t>55% of children with ADHD met criteria for emotion dysregulation. </a:t>
            </a:r>
          </a:p>
          <a:p>
            <a:pPr marL="582613" indent="-407988">
              <a:buFont typeface="Wingdings" pitchFamily="2" charset="2"/>
              <a:buChar char="v"/>
            </a:pPr>
            <a:r>
              <a:rPr lang="en-US" sz="2200" dirty="0">
                <a:solidFill>
                  <a:schemeClr val="tx1">
                    <a:lumMod val="75000"/>
                    <a:lumOff val="25000"/>
                  </a:schemeClr>
                </a:solidFill>
              </a:rPr>
              <a:t>38% of children with ADHD experiences moderate to severe mood lability. </a:t>
            </a:r>
          </a:p>
        </p:txBody>
      </p:sp>
      <p:sp>
        <p:nvSpPr>
          <p:cNvPr id="5137" name="Rectangle 5136">
            <a:extLst>
              <a:ext uri="{FF2B5EF4-FFF2-40B4-BE49-F238E27FC236}">
                <a16:creationId xmlns:a16="http://schemas.microsoft.com/office/drawing/2014/main" id="{59BC650F-6058-4767-987B-783BA8535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4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9" name="Rectangle 5138">
            <a:extLst>
              <a:ext uri="{FF2B5EF4-FFF2-40B4-BE49-F238E27FC236}">
                <a16:creationId xmlns:a16="http://schemas.microsoft.com/office/drawing/2014/main" id="{CC8E05AB-D21A-4FEC-99DC-6B5D29DC1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6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ABCs of Emotional Dysregulation | Amen Clinics">
            <a:extLst>
              <a:ext uri="{FF2B5EF4-FFF2-40B4-BE49-F238E27FC236}">
                <a16:creationId xmlns:a16="http://schemas.microsoft.com/office/drawing/2014/main" id="{02757D6B-01EB-FAE3-74AB-36FE7C5CB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31" r="34043" b="-2"/>
          <a:stretch/>
        </p:blipFill>
        <p:spPr bwMode="auto">
          <a:xfrm>
            <a:off x="1123901" y="1122807"/>
            <a:ext cx="3044952"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A887-0FF4-F4FE-A99C-06D0331C76C1}"/>
              </a:ext>
            </a:extLst>
          </p:cNvPr>
          <p:cNvSpPr>
            <a:spLocks noGrp="1"/>
          </p:cNvSpPr>
          <p:nvPr>
            <p:ph type="title"/>
          </p:nvPr>
        </p:nvSpPr>
        <p:spPr>
          <a:xfrm>
            <a:off x="5445496" y="978776"/>
            <a:ext cx="5925310" cy="1174991"/>
          </a:xfrm>
        </p:spPr>
        <p:txBody>
          <a:bodyPr>
            <a:normAutofit/>
          </a:bodyPr>
          <a:lstStyle/>
          <a:p>
            <a:r>
              <a:rPr lang="en-US" sz="2400" b="1">
                <a:effectLst/>
              </a:rPr>
              <a:t>Emotional Symptoms of</a:t>
            </a:r>
            <a:r>
              <a:rPr lang="en-US" sz="2400" b="1">
                <a:effectLst/>
                <a:ea typeface="Calibri" panose="020F0502020204030204" pitchFamily="34" charset="0"/>
                <a:cs typeface="Times New Roman" panose="02020603050405020304" pitchFamily="18" charset="0"/>
              </a:rPr>
              <a:t> Emotional dysregulation</a:t>
            </a:r>
            <a:endParaRPr lang="en-US" sz="2400"/>
          </a:p>
        </p:txBody>
      </p:sp>
      <p:pic>
        <p:nvPicPr>
          <p:cNvPr id="3074" name="Picture 2" descr="Accepting Emotional Complexity: Why We Often Experience A, 41% OFF">
            <a:extLst>
              <a:ext uri="{FF2B5EF4-FFF2-40B4-BE49-F238E27FC236}">
                <a16:creationId xmlns:a16="http://schemas.microsoft.com/office/drawing/2014/main" id="{CAB479D0-E37A-760B-4F65-01B2D7366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09" r="20161" b="1"/>
          <a:stretch/>
        </p:blipFill>
        <p:spPr bwMode="auto">
          <a:xfrm>
            <a:off x="417213" y="300038"/>
            <a:ext cx="4240112" cy="62436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4A7959-B17B-F086-0BD9-CD2F0BACB64F}"/>
              </a:ext>
            </a:extLst>
          </p:cNvPr>
          <p:cNvSpPr>
            <a:spLocks noGrp="1"/>
          </p:cNvSpPr>
          <p:nvPr>
            <p:ph idx="1"/>
          </p:nvPr>
        </p:nvSpPr>
        <p:spPr>
          <a:xfrm>
            <a:off x="5445496" y="2640692"/>
            <a:ext cx="5925310" cy="3255252"/>
          </a:xfrm>
        </p:spPr>
        <p:txBody>
          <a:bodyPr>
            <a:normAutofit/>
          </a:bodyPr>
          <a:lstStyle/>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Irritability or anger outbursts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Rapid mood swings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Overreaction to small things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Difficulty calming down or regulating emotions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Difficulty expressing emotions in a healthy way</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Chronic sadness or hopelessness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Self-harm or suicidal thoughts</a:t>
            </a:r>
          </a:p>
          <a:p>
            <a:pPr marR="0" lvl="0">
              <a:spcBef>
                <a:spcPts val="0"/>
              </a:spcBef>
              <a:spcAft>
                <a:spcPts val="600"/>
              </a:spcAft>
              <a:buSzPts val="1000"/>
              <a:buFont typeface="Wingdings" pitchFamily="2" charset="2"/>
              <a:buChar char="v"/>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Anxiety or panic attacks</a:t>
            </a:r>
          </a:p>
        </p:txBody>
      </p:sp>
    </p:spTree>
    <p:extLst>
      <p:ext uri="{BB962C8B-B14F-4D97-AF65-F5344CB8AC3E}">
        <p14:creationId xmlns:p14="http://schemas.microsoft.com/office/powerpoint/2010/main" val="314519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3401-161D-DDD7-A9E4-59E4F3E9C1A1}"/>
              </a:ext>
            </a:extLst>
          </p:cNvPr>
          <p:cNvSpPr>
            <a:spLocks noGrp="1"/>
          </p:cNvSpPr>
          <p:nvPr>
            <p:ph type="title"/>
          </p:nvPr>
        </p:nvSpPr>
        <p:spPr>
          <a:xfrm>
            <a:off x="804672" y="964692"/>
            <a:ext cx="5894832" cy="1188720"/>
          </a:xfrm>
        </p:spPr>
        <p:txBody>
          <a:bodyPr>
            <a:normAutofit fontScale="90000"/>
          </a:bodyPr>
          <a:lstStyle/>
          <a:p>
            <a:r>
              <a:rPr lang="en-US" b="1" dirty="0">
                <a:solidFill>
                  <a:srgbClr val="262626"/>
                </a:solidFill>
              </a:rPr>
              <a:t>Physical </a:t>
            </a:r>
            <a:r>
              <a:rPr lang="en-US" sz="2800" b="1" dirty="0">
                <a:solidFill>
                  <a:srgbClr val="262626"/>
                </a:solidFill>
                <a:effectLst/>
              </a:rPr>
              <a:t>Symptoms of</a:t>
            </a:r>
            <a:r>
              <a:rPr lang="en-US" b="1" dirty="0">
                <a:effectLst/>
                <a:ea typeface="Calibri" panose="020F0502020204030204" pitchFamily="34" charset="0"/>
                <a:cs typeface="Times New Roman" panose="02020603050405020304" pitchFamily="18" charset="0"/>
              </a:rPr>
              <a:t> Emotional dysregulation</a:t>
            </a:r>
            <a:endParaRPr lang="en-US" dirty="0"/>
          </a:p>
        </p:txBody>
      </p:sp>
      <p:sp>
        <p:nvSpPr>
          <p:cNvPr id="3" name="Content Placeholder 2">
            <a:extLst>
              <a:ext uri="{FF2B5EF4-FFF2-40B4-BE49-F238E27FC236}">
                <a16:creationId xmlns:a16="http://schemas.microsoft.com/office/drawing/2014/main" id="{331FDDD6-3FBA-4938-A8DD-DD73D80F4CEE}"/>
              </a:ext>
            </a:extLst>
          </p:cNvPr>
          <p:cNvSpPr>
            <a:spLocks noGrp="1"/>
          </p:cNvSpPr>
          <p:nvPr>
            <p:ph idx="1"/>
          </p:nvPr>
        </p:nvSpPr>
        <p:spPr>
          <a:xfrm>
            <a:off x="803243" y="2638044"/>
            <a:ext cx="6113751" cy="3263206"/>
          </a:xfrm>
        </p:spPr>
        <p:txBody>
          <a:bodyPr>
            <a:normAutofit/>
          </a:bodyPr>
          <a:lstStyle/>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Tense muscles or muscle tension</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Headaches</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Stomachaches or digestive issues</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Fatigue or difficulty sleeping</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Rapid heart rate or palpitations</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Sweating</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Shaking or trembling</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Breathing difficulties</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Lowered immune function</a:t>
            </a:r>
          </a:p>
        </p:txBody>
      </p:sp>
      <p:sp>
        <p:nvSpPr>
          <p:cNvPr id="7182" name="Rectangle 7181">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4" name="Rectangle 7183">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How to Help with Emotional Dysregulation in Children - Your Therapy Source">
            <a:extLst>
              <a:ext uri="{FF2B5EF4-FFF2-40B4-BE49-F238E27FC236}">
                <a16:creationId xmlns:a16="http://schemas.microsoft.com/office/drawing/2014/main" id="{280A82E0-07FF-0124-BDB9-5188956018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15890" y="2477176"/>
            <a:ext cx="3328416" cy="191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1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425B-1A5A-364D-DD75-983DFBB09965}"/>
              </a:ext>
            </a:extLst>
          </p:cNvPr>
          <p:cNvSpPr>
            <a:spLocks noGrp="1"/>
          </p:cNvSpPr>
          <p:nvPr>
            <p:ph type="title"/>
          </p:nvPr>
        </p:nvSpPr>
        <p:spPr>
          <a:xfrm>
            <a:off x="638355" y="483080"/>
            <a:ext cx="6091627" cy="1670688"/>
          </a:xfrm>
        </p:spPr>
        <p:txBody>
          <a:bodyPr>
            <a:normAutofit fontScale="90000"/>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How is Rejection Sensitive Dysphoria and Emotional dysregulation Experienced?</a:t>
            </a:r>
            <a:br>
              <a:rPr lang="en-US" sz="1700" dirty="0">
                <a:effectLst/>
                <a:latin typeface="Calibri" panose="020F0502020204030204" pitchFamily="34" charset="0"/>
                <a:ea typeface="Calibri" panose="020F0502020204030204" pitchFamily="34" charset="0"/>
                <a:cs typeface="Times New Roman" panose="02020603050405020304" pitchFamily="18" charset="0"/>
              </a:rPr>
            </a:br>
            <a:endParaRPr lang="en-US" sz="1700" dirty="0"/>
          </a:p>
        </p:txBody>
      </p:sp>
      <p:sp>
        <p:nvSpPr>
          <p:cNvPr id="3" name="Content Placeholder 2">
            <a:extLst>
              <a:ext uri="{FF2B5EF4-FFF2-40B4-BE49-F238E27FC236}">
                <a16:creationId xmlns:a16="http://schemas.microsoft.com/office/drawing/2014/main" id="{41AC9648-9E86-3450-0778-58EFABD3E1F9}"/>
              </a:ext>
            </a:extLst>
          </p:cNvPr>
          <p:cNvSpPr>
            <a:spLocks noGrp="1"/>
          </p:cNvSpPr>
          <p:nvPr>
            <p:ph idx="1"/>
          </p:nvPr>
        </p:nvSpPr>
        <p:spPr>
          <a:xfrm>
            <a:off x="258791" y="2484407"/>
            <a:ext cx="7108167" cy="4019909"/>
          </a:xfrm>
        </p:spPr>
        <p:txBody>
          <a:bodyPr>
            <a:normAutofit/>
          </a:bodyPr>
          <a:lstStyle/>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No warning.</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All at once. Instantaneous. 100%.</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Surge of hurt and despair</a:t>
            </a:r>
            <a:r>
              <a:rPr lang="en-US" sz="2200" dirty="0">
                <a:latin typeface="Calibri" panose="020F0502020204030204" pitchFamily="34" charset="0"/>
                <a:ea typeface="Calibri" panose="020F0502020204030204" pitchFamily="34" charset="0"/>
                <a:cs typeface="Times New Roman" panose="02020603050405020304" pitchFamily="18" charset="0"/>
              </a:rPr>
              <a:t> paired with </a:t>
            </a:r>
            <a:r>
              <a:rPr lang="en-US" sz="2200" dirty="0">
                <a:effectLst/>
                <a:latin typeface="Calibri" panose="020F0502020204030204" pitchFamily="34" charset="0"/>
                <a:ea typeface="Calibri" panose="020F0502020204030204" pitchFamily="34" charset="0"/>
                <a:cs typeface="Times New Roman" panose="02020603050405020304" pitchFamily="18" charset="0"/>
              </a:rPr>
              <a:t>physical discomfort.</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Commonly physically painful as if hit in the chest.</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Uncontrollable once it starts. Must run its course.</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Feel a knot in the stomach or feel nauseous</a:t>
            </a:r>
          </a:p>
          <a:p>
            <a:pPr marL="0" marR="0">
              <a:spcBef>
                <a:spcPts val="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Indescribable. No words to describe what it feels like.</a:t>
            </a:r>
          </a:p>
        </p:txBody>
      </p:sp>
      <p:pic>
        <p:nvPicPr>
          <p:cNvPr id="4098" name="Picture 2" descr="Have empathy towards your journey">
            <a:extLst>
              <a:ext uri="{FF2B5EF4-FFF2-40B4-BE49-F238E27FC236}">
                <a16:creationId xmlns:a16="http://schemas.microsoft.com/office/drawing/2014/main" id="{175DEB9B-18F8-E02B-4001-B9659A0D8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958" y="1318424"/>
            <a:ext cx="4566251" cy="425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2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F81595-4245-F5B8-D1ED-79028B4E8CDC}"/>
              </a:ext>
            </a:extLst>
          </p:cNvPr>
          <p:cNvGraphicFramePr>
            <a:graphicFrameLocks noGrp="1"/>
          </p:cNvGraphicFramePr>
          <p:nvPr>
            <p:ph idx="1"/>
            <p:extLst>
              <p:ext uri="{D42A27DB-BD31-4B8C-83A1-F6EECF244321}">
                <p14:modId xmlns:p14="http://schemas.microsoft.com/office/powerpoint/2010/main" val="1355303016"/>
              </p:ext>
            </p:extLst>
          </p:nvPr>
        </p:nvGraphicFramePr>
        <p:xfrm>
          <a:off x="2" y="1"/>
          <a:ext cx="12073466" cy="6858001"/>
        </p:xfrm>
        <a:graphic>
          <a:graphicData uri="http://schemas.openxmlformats.org/drawingml/2006/table">
            <a:tbl>
              <a:tblPr firstRow="1" firstCol="1" bandRow="1"/>
              <a:tblGrid>
                <a:gridCol w="2009975">
                  <a:extLst>
                    <a:ext uri="{9D8B030D-6E8A-4147-A177-3AD203B41FA5}">
                      <a16:colId xmlns:a16="http://schemas.microsoft.com/office/drawing/2014/main" val="3320024200"/>
                    </a:ext>
                  </a:extLst>
                </a:gridCol>
                <a:gridCol w="4735760">
                  <a:extLst>
                    <a:ext uri="{9D8B030D-6E8A-4147-A177-3AD203B41FA5}">
                      <a16:colId xmlns:a16="http://schemas.microsoft.com/office/drawing/2014/main" val="2917726640"/>
                    </a:ext>
                  </a:extLst>
                </a:gridCol>
                <a:gridCol w="5327731">
                  <a:extLst>
                    <a:ext uri="{9D8B030D-6E8A-4147-A177-3AD203B41FA5}">
                      <a16:colId xmlns:a16="http://schemas.microsoft.com/office/drawing/2014/main" val="351908326"/>
                    </a:ext>
                  </a:extLst>
                </a:gridCol>
              </a:tblGrid>
              <a:tr h="311727">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Aspect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Rejection Sensitivity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Anxiety Disorders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extLst>
                  <a:ext uri="{0D108BD9-81ED-4DB2-BD59-A6C34878D82A}">
                    <a16:rowId xmlns:a16="http://schemas.microsoft.com/office/drawing/2014/main" val="2714063873"/>
                  </a:ext>
                </a:extLst>
              </a:tr>
              <a:tr h="1246909">
                <a:tc>
                  <a:txBody>
                    <a:bodyPr/>
                    <a:lstStyle/>
                    <a:p>
                      <a:pPr marL="0" marR="0">
                        <a:spcBef>
                          <a:spcPts val="0"/>
                        </a:spcBef>
                        <a:spcAft>
                          <a:spcPts val="0"/>
                        </a:spcAft>
                      </a:pPr>
                      <a:r>
                        <a:rPr lang="en-US" sz="18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predisposition to anxiously expect, perceive, and react to rejection.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group of mental health conditions characterized by excessive and persistent worry and fear.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912902445"/>
                  </a:ext>
                </a:extLst>
              </a:tr>
              <a:tr h="2493819">
                <a:tc>
                  <a: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Key Characteristics</a:t>
                      </a: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Expectation of rejection</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Perception of rejection in ambiguous situations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Intense emotional reactions to perceived rejection</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Behavioral responses aimed at avoiding rejection</a:t>
                      </a: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Broad range of symptoms across various contexts</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Persistent and excessive worry</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Physical symptoms like heart palpitations and trembling</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Interference with daily life</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Avoidance of a wide range of anxiety-provoking situations</a:t>
                      </a: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extLst>
                  <a:ext uri="{0D108BD9-81ED-4DB2-BD59-A6C34878D82A}">
                    <a16:rowId xmlns:a16="http://schemas.microsoft.com/office/drawing/2014/main" val="96138070"/>
                  </a:ext>
                </a:extLst>
              </a:tr>
              <a:tr h="623455">
                <a:tc>
                  <a:txBody>
                    <a:bodyPr/>
                    <a:lstStyle/>
                    <a:p>
                      <a:pPr marL="0" marR="0">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Trigger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interactions and the potential for rejection.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Various stimuli and situations, not limited to social contexts.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536772165"/>
                  </a:ext>
                </a:extLst>
              </a:tr>
              <a:tr h="935182">
                <a:tc>
                  <a: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Emotional Response</a:t>
                      </a: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Hurt, anger, or sadness specifically in response to perceived rejection.</a:t>
                      </a: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Generalized worry, fear,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and anxiety in various        situations.</a:t>
                      </a: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extLst>
                  <a:ext uri="{0D108BD9-81ED-4DB2-BD59-A6C34878D82A}">
                    <a16:rowId xmlns:a16="http://schemas.microsoft.com/office/drawing/2014/main" val="3987677501"/>
                  </a:ext>
                </a:extLst>
              </a:tr>
              <a:tr h="1246909">
                <a:tc>
                  <a:txBody>
                    <a:bodyPr/>
                    <a:lstStyle/>
                    <a:p>
                      <a:pPr marL="0" marR="0">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Behavioral Response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Withdrawal from social situations, aggression as self-defense.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Avoidance of situations or activities that provoke anxiety, which can be broader than social situations.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6691200"/>
                  </a:ext>
                </a:extLst>
              </a:tr>
            </a:tbl>
          </a:graphicData>
        </a:graphic>
      </p:graphicFrame>
    </p:spTree>
    <p:extLst>
      <p:ext uri="{BB962C8B-B14F-4D97-AF65-F5344CB8AC3E}">
        <p14:creationId xmlns:p14="http://schemas.microsoft.com/office/powerpoint/2010/main" val="66771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E1CF22-1FCD-CA95-6FA2-9A84E5E61D6C}"/>
              </a:ext>
            </a:extLst>
          </p:cNvPr>
          <p:cNvGraphicFramePr>
            <a:graphicFrameLocks noGrp="1"/>
          </p:cNvGraphicFramePr>
          <p:nvPr>
            <p:ph idx="1"/>
            <p:extLst>
              <p:ext uri="{D42A27DB-BD31-4B8C-83A1-F6EECF244321}">
                <p14:modId xmlns:p14="http://schemas.microsoft.com/office/powerpoint/2010/main" val="4021297377"/>
              </p:ext>
            </p:extLst>
          </p:nvPr>
        </p:nvGraphicFramePr>
        <p:xfrm>
          <a:off x="0" y="0"/>
          <a:ext cx="12192000" cy="6857999"/>
        </p:xfrm>
        <a:graphic>
          <a:graphicData uri="http://schemas.openxmlformats.org/drawingml/2006/table">
            <a:tbl>
              <a:tblPr firstRow="1" firstCol="1" bandRow="1"/>
              <a:tblGrid>
                <a:gridCol w="2167148">
                  <a:extLst>
                    <a:ext uri="{9D8B030D-6E8A-4147-A177-3AD203B41FA5}">
                      <a16:colId xmlns:a16="http://schemas.microsoft.com/office/drawing/2014/main" val="2618833204"/>
                    </a:ext>
                  </a:extLst>
                </a:gridCol>
                <a:gridCol w="4669109">
                  <a:extLst>
                    <a:ext uri="{9D8B030D-6E8A-4147-A177-3AD203B41FA5}">
                      <a16:colId xmlns:a16="http://schemas.microsoft.com/office/drawing/2014/main" val="2980552531"/>
                    </a:ext>
                  </a:extLst>
                </a:gridCol>
                <a:gridCol w="5355743">
                  <a:extLst>
                    <a:ext uri="{9D8B030D-6E8A-4147-A177-3AD203B41FA5}">
                      <a16:colId xmlns:a16="http://schemas.microsoft.com/office/drawing/2014/main" val="651389540"/>
                    </a:ext>
                  </a:extLst>
                </a:gridCol>
              </a:tblGrid>
              <a:tr h="336027">
                <a:tc>
                  <a:txBody>
                    <a:bodyPr/>
                    <a:lstStyle/>
                    <a:p>
                      <a:pPr marL="0" marR="0">
                        <a:spcBef>
                          <a:spcPts val="0"/>
                        </a:spcBef>
                        <a:spcAft>
                          <a:spcPts val="0"/>
                        </a:spcAft>
                      </a:pPr>
                      <a:r>
                        <a:rPr lang="en-US" sz="18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Aspect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Rejection Sensitivity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Mood Disorders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extLst>
                  <a:ext uri="{0D108BD9-81ED-4DB2-BD59-A6C34878D82A}">
                    <a16:rowId xmlns:a16="http://schemas.microsoft.com/office/drawing/2014/main" val="4293150111"/>
                  </a:ext>
                </a:extLst>
              </a:tr>
              <a:tr h="1008080">
                <a:tc>
                  <a:txBody>
                    <a:bodyPr/>
                    <a:lstStyle/>
                    <a:p>
                      <a:pPr marL="0" marR="0">
                        <a:spcBef>
                          <a:spcPts val="0"/>
                        </a:spcBef>
                        <a:spcAft>
                          <a:spcPts val="0"/>
                        </a:spcAft>
                      </a:pP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predisposition to anxiously expect, perceive, and react to rejection.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mood disorder characterized by persistent feelings of sadness, loss, or anger.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174369118"/>
                  </a:ext>
                </a:extLst>
              </a:tr>
              <a:tr h="2352187">
                <a:tc>
                  <a: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Key Characteristics</a:t>
                      </a: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Expectation of rejection</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Perception of rejection in ambiguous situations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Intense emotional reactions to perceived rejection</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Behavioral responses aimed at avoiding rejection</a:t>
                      </a: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Persistent sadness or low mood</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Loss of interest in activities once enjoyed</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Changes in appetite and sleep patterns</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Feelings of worthlessness or guilt</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Difficulty concentrating</a:t>
                      </a:r>
                    </a:p>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Thoughts of death or suicide</a:t>
                      </a: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extLst>
                  <a:ext uri="{0D108BD9-81ED-4DB2-BD59-A6C34878D82A}">
                    <a16:rowId xmlns:a16="http://schemas.microsoft.com/office/drawing/2014/main" val="1110230320"/>
                  </a:ext>
                </a:extLst>
              </a:tr>
              <a:tr h="1145545">
                <a:tc>
                  <a:txBody>
                    <a:bodyPr/>
                    <a:lstStyle/>
                    <a:p>
                      <a:pPr marL="0" marR="0">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Trigger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interactions and the potential for rejection.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 be triggered by a variety of factors, including biological, psychological, and environmental stressors.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551539882"/>
                  </a:ext>
                </a:extLst>
              </a:tr>
              <a:tr h="1008080">
                <a:tc>
                  <a: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Emotional Response</a:t>
                      </a: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Hurt, anger, or sadness specifically in response to perceived rejection.</a:t>
                      </a: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tc>
                  <a:txBody>
                    <a:bodyPr/>
                    <a:lstStyle/>
                    <a:p>
                      <a:pPr marL="342900" marR="0" lvl="0" indent="-342900">
                        <a:spcBef>
                          <a:spcPts val="0"/>
                        </a:spcBef>
                        <a:spcAft>
                          <a:spcPts val="0"/>
                        </a:spcAft>
                        <a:buFont typeface="Symbol" pitchFamily="2"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A pervasive low mood that affects all aspects of an individual's life.</a:t>
                      </a: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noFill/>
                  </a:tcPr>
                </a:tc>
                <a:extLst>
                  <a:ext uri="{0D108BD9-81ED-4DB2-BD59-A6C34878D82A}">
                    <a16:rowId xmlns:a16="http://schemas.microsoft.com/office/drawing/2014/main" val="2893175814"/>
                  </a:ext>
                </a:extLst>
              </a:tr>
              <a:tr h="1008080">
                <a:tc>
                  <a:txBody>
                    <a:bodyPr/>
                    <a:lstStyle/>
                    <a:p>
                      <a:pPr marL="0" marR="0">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Behavioral Response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Withdrawal from social situations, aggression as self-defense.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342900" marR="0" lvl="0" indent="-342900">
                        <a:spcBef>
                          <a:spcPts val="0"/>
                        </a:spcBef>
                        <a:spcAft>
                          <a:spcPts val="0"/>
                        </a:spcAft>
                        <a:buFont typeface="Symbol" pitchFamily="2" charset="2"/>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Withdrawal from social and daily activities, reduced energy, and changes in activity levels.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875" marR="52875"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4267163928"/>
                  </a:ext>
                </a:extLst>
              </a:tr>
            </a:tbl>
          </a:graphicData>
        </a:graphic>
      </p:graphicFrame>
    </p:spTree>
    <p:extLst>
      <p:ext uri="{BB962C8B-B14F-4D97-AF65-F5344CB8AC3E}">
        <p14:creationId xmlns:p14="http://schemas.microsoft.com/office/powerpoint/2010/main" val="404811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582A86-2881-1B8A-0FAB-0D51FA51AF42}"/>
              </a:ext>
            </a:extLst>
          </p:cNvPr>
          <p:cNvSpPr>
            <a:spLocks noGrp="1"/>
          </p:cNvSpPr>
          <p:nvPr>
            <p:ph type="title"/>
          </p:nvPr>
        </p:nvSpPr>
        <p:spPr>
          <a:xfrm>
            <a:off x="1094095" y="851517"/>
            <a:ext cx="6140560" cy="3217333"/>
          </a:xfrm>
        </p:spPr>
        <p:txBody>
          <a:bodyPr vert="horz" lIns="91440" tIns="45720" rIns="91440" bIns="45720" rtlCol="0" anchor="b">
            <a:normAutofit/>
          </a:bodyPr>
          <a:lstStyle/>
          <a:p>
            <a:r>
              <a:rPr lang="en-US" sz="4400" kern="1200" spc="-35" dirty="0">
                <a:solidFill>
                  <a:schemeClr val="tx1"/>
                </a:solidFill>
                <a:latin typeface="+mj-lt"/>
                <a:ea typeface="+mj-ea"/>
                <a:cs typeface="+mj-cs"/>
              </a:rPr>
              <a:t>How ADHD can </a:t>
            </a:r>
            <a:br>
              <a:rPr lang="en-US" sz="4400" kern="1200" spc="-35" dirty="0">
                <a:solidFill>
                  <a:schemeClr val="tx1"/>
                </a:solidFill>
                <a:latin typeface="+mj-lt"/>
                <a:ea typeface="+mj-ea"/>
                <a:cs typeface="+mj-cs"/>
              </a:rPr>
            </a:br>
            <a:r>
              <a:rPr lang="en-US" sz="4400" kern="1200" spc="-35" dirty="0">
                <a:solidFill>
                  <a:schemeClr val="tx1"/>
                </a:solidFill>
                <a:latin typeface="+mj-lt"/>
                <a:ea typeface="+mj-ea"/>
                <a:cs typeface="+mj-cs"/>
              </a:rPr>
              <a:t>Affect Emotions</a:t>
            </a:r>
            <a:endParaRPr lang="en-US" sz="4400"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oup of colored pencils&#10;&#10;Description automatically generated with medium confidence">
            <a:extLst>
              <a:ext uri="{FF2B5EF4-FFF2-40B4-BE49-F238E27FC236}">
                <a16:creationId xmlns:a16="http://schemas.microsoft.com/office/drawing/2014/main" id="{D2E3B41A-1BE2-906D-2A3C-D957D75AD85C}"/>
              </a:ext>
            </a:extLst>
          </p:cNvPr>
          <p:cNvPicPr>
            <a:picLocks noChangeAspect="1"/>
          </p:cNvPicPr>
          <p:nvPr/>
        </p:nvPicPr>
        <p:blipFill rotWithShape="1">
          <a:blip r:embed="rId3"/>
          <a:srcRect l="38264"/>
          <a:stretch/>
        </p:blipFill>
        <p:spPr>
          <a:xfrm>
            <a:off x="7731479" y="2129307"/>
            <a:ext cx="2817380" cy="3217333"/>
          </a:xfrm>
          <a:prstGeom prst="rect">
            <a:avLst/>
          </a:prstGeom>
        </p:spPr>
      </p:pic>
    </p:spTree>
    <p:extLst>
      <p:ext uri="{BB962C8B-B14F-4D97-AF65-F5344CB8AC3E}">
        <p14:creationId xmlns:p14="http://schemas.microsoft.com/office/powerpoint/2010/main" val="264372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ECC9-F58C-E54F-A104-68247FFFAFE7}"/>
              </a:ext>
            </a:extLst>
          </p:cNvPr>
          <p:cNvSpPr>
            <a:spLocks noGrp="1"/>
          </p:cNvSpPr>
          <p:nvPr>
            <p:ph type="title"/>
          </p:nvPr>
        </p:nvSpPr>
        <p:spPr>
          <a:xfrm>
            <a:off x="804672" y="964692"/>
            <a:ext cx="5894832" cy="1188720"/>
          </a:xfrm>
        </p:spPr>
        <p:txBody>
          <a:bodyPr>
            <a:normAutofit/>
          </a:bodyPr>
          <a:lstStyle/>
          <a:p>
            <a:r>
              <a:rPr lang="en-US" spc="-35" dirty="0">
                <a:latin typeface="Lato" panose="020F0502020204030203" pitchFamily="34" charset="0"/>
                <a:cs typeface="Times New Roman" panose="02020603050405020304" pitchFamily="18" charset="0"/>
              </a:rPr>
              <a:t>How ADHD can Affect Emotions </a:t>
            </a:r>
            <a:endParaRPr lang="en-US" dirty="0"/>
          </a:p>
        </p:txBody>
      </p:sp>
      <p:sp>
        <p:nvSpPr>
          <p:cNvPr id="3" name="Content Placeholder 2">
            <a:extLst>
              <a:ext uri="{FF2B5EF4-FFF2-40B4-BE49-F238E27FC236}">
                <a16:creationId xmlns:a16="http://schemas.microsoft.com/office/drawing/2014/main" id="{4C249113-81D1-62E8-E04F-E76D30495073}"/>
              </a:ext>
            </a:extLst>
          </p:cNvPr>
          <p:cNvSpPr>
            <a:spLocks noGrp="1"/>
          </p:cNvSpPr>
          <p:nvPr>
            <p:ph idx="1"/>
          </p:nvPr>
        </p:nvSpPr>
        <p:spPr>
          <a:xfrm>
            <a:off x="646387" y="2653284"/>
            <a:ext cx="6120174" cy="3263206"/>
          </a:xfrm>
        </p:spPr>
        <p:txBody>
          <a:bodyPr>
            <a:normAutofit/>
          </a:bodyPr>
          <a:lstStyle/>
          <a:p>
            <a:r>
              <a:rPr lang="en-US" sz="2000" dirty="0"/>
              <a:t>Emotions:  Positive and negative—play a critical role in: </a:t>
            </a:r>
          </a:p>
          <a:p>
            <a:pPr marL="401638" indent="-104775">
              <a:buFont typeface="Wingdings" pitchFamily="2" charset="2"/>
              <a:buChar char="v"/>
            </a:pPr>
            <a:r>
              <a:rPr lang="en-US" sz="2000" dirty="0"/>
              <a:t>    Prioritizing and getting started on tasks. </a:t>
            </a:r>
          </a:p>
          <a:p>
            <a:pPr marL="401638" indent="-104775">
              <a:buFont typeface="Wingdings" pitchFamily="2" charset="2"/>
              <a:buChar char="v"/>
            </a:pPr>
            <a:r>
              <a:rPr lang="en-US" sz="2000" dirty="0"/>
              <a:t>    Sustaining or shifting interest/effort </a:t>
            </a:r>
          </a:p>
          <a:p>
            <a:pPr marL="401638" indent="-104775">
              <a:buFont typeface="Wingdings" pitchFamily="2" charset="2"/>
              <a:buChar char="v"/>
            </a:pPr>
            <a:r>
              <a:rPr lang="en-US" sz="2000" dirty="0"/>
              <a:t>    Holding thoughts in active memory </a:t>
            </a:r>
          </a:p>
          <a:p>
            <a:pPr marL="401638" indent="-104775">
              <a:buFont typeface="Wingdings" pitchFamily="2" charset="2"/>
              <a:buChar char="v"/>
            </a:pPr>
            <a:r>
              <a:rPr lang="en-US" sz="2000" dirty="0"/>
              <a:t>    Choosing to engage in or avoid situations </a:t>
            </a:r>
          </a:p>
          <a:p>
            <a:endParaRPr lang="en-US" dirty="0"/>
          </a:p>
        </p:txBody>
      </p:sp>
      <p:sp>
        <p:nvSpPr>
          <p:cNvPr id="8203" name="Rectangle 8198">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4" name="Rectangle 8200">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s Emotional Dysregulation the Same as BPD? - Clearview Treatment Programs">
            <a:extLst>
              <a:ext uri="{FF2B5EF4-FFF2-40B4-BE49-F238E27FC236}">
                <a16:creationId xmlns:a16="http://schemas.microsoft.com/office/drawing/2014/main" id="{36B0C689-999D-CDB7-4917-A58EFD23E8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15890" y="1508760"/>
            <a:ext cx="3328416"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6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616A-DD1B-491E-E16F-320FF2D14806}"/>
              </a:ext>
            </a:extLst>
          </p:cNvPr>
          <p:cNvSpPr>
            <a:spLocks noGrp="1"/>
          </p:cNvSpPr>
          <p:nvPr>
            <p:ph type="title"/>
          </p:nvPr>
        </p:nvSpPr>
        <p:spPr>
          <a:xfrm>
            <a:off x="804672" y="964692"/>
            <a:ext cx="4476806" cy="1188720"/>
          </a:xfrm>
        </p:spPr>
        <p:txBody>
          <a:bodyPr>
            <a:normAutofit/>
          </a:bodyPr>
          <a:lstStyle/>
          <a:p>
            <a:r>
              <a:rPr lang="en-US" spc="-35" dirty="0">
                <a:latin typeface="Lato" panose="020F0502020204030203" pitchFamily="34" charset="0"/>
                <a:cs typeface="Times New Roman" panose="02020603050405020304" pitchFamily="18" charset="0"/>
              </a:rPr>
              <a:t>How ADHD can Affect Emotions </a:t>
            </a:r>
            <a:endParaRPr lang="en-US" dirty="0"/>
          </a:p>
        </p:txBody>
      </p:sp>
      <p:sp>
        <p:nvSpPr>
          <p:cNvPr id="3" name="Content Placeholder 2">
            <a:extLst>
              <a:ext uri="{FF2B5EF4-FFF2-40B4-BE49-F238E27FC236}">
                <a16:creationId xmlns:a16="http://schemas.microsoft.com/office/drawing/2014/main" id="{1C425EE9-B317-E89C-3D85-66356A36221F}"/>
              </a:ext>
            </a:extLst>
          </p:cNvPr>
          <p:cNvSpPr>
            <a:spLocks noGrp="1"/>
          </p:cNvSpPr>
          <p:nvPr>
            <p:ph idx="1"/>
          </p:nvPr>
        </p:nvSpPr>
        <p:spPr>
          <a:xfrm>
            <a:off x="803244" y="2638044"/>
            <a:ext cx="4492932" cy="3263206"/>
          </a:xfrm>
        </p:spPr>
        <p:txBody>
          <a:bodyPr>
            <a:normAutofit/>
          </a:bodyPr>
          <a:lstStyle/>
          <a:p>
            <a:pPr>
              <a:spcBef>
                <a:spcPts val="0"/>
              </a:spcBef>
              <a:spcAft>
                <a:spcPts val="6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Bottom-Up Processes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282575">
              <a:spcBef>
                <a:spcPts val="0"/>
              </a:spcBef>
              <a:spcAft>
                <a:spcPts val="600"/>
              </a:spcAft>
              <a:buFont typeface="Wingdings" pitchFamily="2" charset="2"/>
              <a:buChar char="v"/>
            </a:pPr>
            <a:r>
              <a:rPr lang="en-US" dirty="0">
                <a:effectLst/>
                <a:latin typeface="Arial" panose="020B0604020202020204" pitchFamily="34" charset="0"/>
                <a:ea typeface="Times New Roman" panose="02020603050405020304" pitchFamily="18" charset="0"/>
                <a:cs typeface="Times New Roman" panose="02020603050405020304" pitchFamily="18" charset="0"/>
              </a:rPr>
              <a:t>Difficulty with rapidly and accurately recognizing emotions in human faces or voices.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282575">
              <a:spcBef>
                <a:spcPts val="0"/>
              </a:spcBef>
              <a:spcAft>
                <a:spcPts val="600"/>
              </a:spcAft>
              <a:buFont typeface="Wingdings" pitchFamily="2" charset="2"/>
              <a:buChar char="v"/>
            </a:pPr>
            <a:r>
              <a:rPr lang="en-US" dirty="0">
                <a:effectLst/>
                <a:latin typeface="Arial" panose="020B0604020202020204" pitchFamily="34" charset="0"/>
                <a:ea typeface="Times New Roman" panose="02020603050405020304" pitchFamily="18" charset="0"/>
                <a:cs typeface="Times New Roman" panose="02020603050405020304" pitchFamily="18" charset="0"/>
              </a:rPr>
              <a:t>Emotional misperception is linked with aberrant emotional responses.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282575">
              <a:spcBef>
                <a:spcPts val="0"/>
              </a:spcBef>
              <a:spcAft>
                <a:spcPts val="600"/>
              </a:spcAft>
              <a:buFont typeface="Wingdings" pitchFamily="2" charset="2"/>
              <a:buChar char="v"/>
            </a:pPr>
            <a:r>
              <a:rPr lang="en-US" dirty="0">
                <a:effectLst/>
                <a:latin typeface="Arial" panose="020B0604020202020204" pitchFamily="34" charset="0"/>
                <a:ea typeface="Times New Roman" panose="02020603050405020304" pitchFamily="18" charset="0"/>
                <a:cs typeface="Times New Roman" panose="02020603050405020304" pitchFamily="18" charset="0"/>
              </a:rPr>
              <a:t>Misperception is linked to increased emotional dysregulation.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282575">
              <a:spcBef>
                <a:spcPts val="0"/>
              </a:spcBef>
              <a:spcAft>
                <a:spcPts val="600"/>
              </a:spcAft>
              <a:buFont typeface="Wingdings" pitchFamily="2" charset="2"/>
              <a:buChar char="v"/>
            </a:pPr>
            <a:r>
              <a:rPr lang="en-US" dirty="0">
                <a:effectLst/>
                <a:latin typeface="Arial" panose="020B0604020202020204" pitchFamily="34" charset="0"/>
                <a:ea typeface="Times New Roman" panose="02020603050405020304" pitchFamily="18" charset="0"/>
                <a:cs typeface="Times New Roman" panose="02020603050405020304" pitchFamily="18" charset="0"/>
              </a:rPr>
              <a:t>Signal for potential reward (Aversion to delayed reward).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18" name="Rectangle 4117">
            <a:extLst>
              <a:ext uri="{FF2B5EF4-FFF2-40B4-BE49-F238E27FC236}">
                <a16:creationId xmlns:a16="http://schemas.microsoft.com/office/drawing/2014/main" id="{CCB44D6C-A194-4C92-A608-1AA2CC599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0" name="Rectangle 4119">
            <a:extLst>
              <a:ext uri="{FF2B5EF4-FFF2-40B4-BE49-F238E27FC236}">
                <a16:creationId xmlns:a16="http://schemas.microsoft.com/office/drawing/2014/main" id="{865762A7-CE84-40FE-9B97-D3C158A3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8" name="Picture 12" descr="Design for Bottom-Up and Top-Down Processing">
            <a:extLst>
              <a:ext uri="{FF2B5EF4-FFF2-40B4-BE49-F238E27FC236}">
                <a16:creationId xmlns:a16="http://schemas.microsoft.com/office/drawing/2014/main" id="{E3713A09-E529-41DF-8EE5-4AF20EEB92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2789" y="2187417"/>
            <a:ext cx="4782312" cy="249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3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F632-A8F8-A1F9-947F-AC78EB0C3738}"/>
              </a:ext>
            </a:extLst>
          </p:cNvPr>
          <p:cNvSpPr>
            <a:spLocks noGrp="1"/>
          </p:cNvSpPr>
          <p:nvPr>
            <p:ph type="title"/>
          </p:nvPr>
        </p:nvSpPr>
        <p:spPr>
          <a:xfrm>
            <a:off x="804672" y="964692"/>
            <a:ext cx="4476806" cy="1188720"/>
          </a:xfrm>
        </p:spPr>
        <p:txBody>
          <a:bodyPr>
            <a:normAutofit/>
          </a:bodyPr>
          <a:lstStyle/>
          <a:p>
            <a:r>
              <a:rPr lang="en-US" spc="-35" dirty="0">
                <a:latin typeface="Lato" panose="020F0502020204030203" pitchFamily="34" charset="0"/>
                <a:cs typeface="Times New Roman" panose="02020603050405020304" pitchFamily="18" charset="0"/>
              </a:rPr>
              <a:t>How ADHD can Affect Emotions </a:t>
            </a:r>
            <a:endParaRPr lang="en-US" dirty="0"/>
          </a:p>
        </p:txBody>
      </p:sp>
      <p:sp>
        <p:nvSpPr>
          <p:cNvPr id="3" name="Content Placeholder 2">
            <a:extLst>
              <a:ext uri="{FF2B5EF4-FFF2-40B4-BE49-F238E27FC236}">
                <a16:creationId xmlns:a16="http://schemas.microsoft.com/office/drawing/2014/main" id="{785B1B0D-B2DE-1048-B114-BB25CB169318}"/>
              </a:ext>
            </a:extLst>
          </p:cNvPr>
          <p:cNvSpPr>
            <a:spLocks noGrp="1"/>
          </p:cNvSpPr>
          <p:nvPr>
            <p:ph idx="1"/>
          </p:nvPr>
        </p:nvSpPr>
        <p:spPr>
          <a:xfrm>
            <a:off x="803244" y="2638044"/>
            <a:ext cx="4492932" cy="3263206"/>
          </a:xfrm>
        </p:spPr>
        <p:txBody>
          <a:bodyPr>
            <a:normAutofit/>
          </a:bodyPr>
          <a:lstStyle/>
          <a:p>
            <a:pPr marR="0">
              <a:spcBef>
                <a:spcPts val="0"/>
              </a:spcBef>
              <a:spcAft>
                <a:spcPts val="0"/>
              </a:spcAft>
            </a:pPr>
            <a:r>
              <a:rPr lang="en-US">
                <a:effectLst/>
                <a:latin typeface="Arial" panose="020B0604020202020204" pitchFamily="34" charset="0"/>
                <a:ea typeface="Times New Roman" panose="02020603050405020304" pitchFamily="18" charset="0"/>
                <a:cs typeface="Times New Roman" panose="02020603050405020304" pitchFamily="18" charset="0"/>
              </a:rPr>
              <a:t>Top-Down Processes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344488">
              <a:spcBef>
                <a:spcPts val="0"/>
              </a:spcBef>
              <a:spcAft>
                <a:spcPts val="0"/>
              </a:spcAft>
              <a:buFont typeface="Wingdings" pitchFamily="2" charset="2"/>
              <a:buChar char="v"/>
            </a:pPr>
            <a:r>
              <a:rPr lang="en-US">
                <a:effectLst/>
                <a:latin typeface="Arial" panose="020B0604020202020204" pitchFamily="34" charset="0"/>
                <a:ea typeface="Times New Roman" panose="02020603050405020304" pitchFamily="18" charset="0"/>
                <a:cs typeface="Times New Roman" panose="02020603050405020304" pitchFamily="18" charset="0"/>
              </a:rPr>
              <a:t>Difficulty with allocation of attention to emotionally arousing stimuli.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79438" marR="0" lvl="0" indent="-344488">
              <a:spcBef>
                <a:spcPts val="0"/>
              </a:spcBef>
              <a:spcAft>
                <a:spcPts val="0"/>
              </a:spcAft>
              <a:buFont typeface="Wingdings" pitchFamily="2" charset="2"/>
              <a:buChar char="v"/>
            </a:pPr>
            <a:r>
              <a:rPr lang="en-US">
                <a:effectLst/>
                <a:latin typeface="Arial" panose="020B0604020202020204" pitchFamily="34" charset="0"/>
                <a:ea typeface="Times New Roman" panose="02020603050405020304" pitchFamily="18" charset="0"/>
                <a:cs typeface="Times New Roman" panose="02020603050405020304" pitchFamily="18" charset="0"/>
              </a:rPr>
              <a:t>E</a:t>
            </a:r>
            <a:r>
              <a:rPr lang="en-US">
                <a:effectLst/>
                <a:latin typeface="Calibri" panose="020F0502020204030204" pitchFamily="34" charset="0"/>
                <a:ea typeface="Calibri" panose="020F0502020204030204" pitchFamily="34" charset="0"/>
                <a:cs typeface="Times New Roman" panose="02020603050405020304" pitchFamily="18" charset="0"/>
              </a:rPr>
              <a:t>xecutive functions, such as attention and working memory, to control impulsivity and hyperactivity are impacted by ADHD. </a:t>
            </a:r>
          </a:p>
          <a:p>
            <a:pPr marL="579438" marR="0" lvl="0" indent="-344488">
              <a:spcBef>
                <a:spcPts val="0"/>
              </a:spcBef>
              <a:spcAft>
                <a:spcPts val="0"/>
              </a:spcAft>
              <a:buFont typeface="Wingdings" pitchFamily="2" charset="2"/>
              <a:buChar char="v"/>
            </a:pPr>
            <a:r>
              <a:rPr lang="en-US">
                <a:effectLst/>
                <a:latin typeface="Calibri" panose="020F0502020204030204" pitchFamily="34" charset="0"/>
                <a:ea typeface="Calibri" panose="020F0502020204030204" pitchFamily="34" charset="0"/>
                <a:cs typeface="Times New Roman" panose="02020603050405020304" pitchFamily="18" charset="0"/>
              </a:rPr>
              <a:t>Emotional management involves an individual using their cognitive abilities to regulate their emotions and respond appropriately to different situations.</a:t>
            </a:r>
          </a:p>
          <a:p>
            <a:endParaRPr lang="en-US" dirty="0"/>
          </a:p>
        </p:txBody>
      </p:sp>
      <p:sp>
        <p:nvSpPr>
          <p:cNvPr id="5134" name="Rectangle 5133">
            <a:extLst>
              <a:ext uri="{FF2B5EF4-FFF2-40B4-BE49-F238E27FC236}">
                <a16:creationId xmlns:a16="http://schemas.microsoft.com/office/drawing/2014/main" id="{CCB44D6C-A194-4C92-A608-1AA2CC599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6" name="Rectangle 5135">
            <a:extLst>
              <a:ext uri="{FF2B5EF4-FFF2-40B4-BE49-F238E27FC236}">
                <a16:creationId xmlns:a16="http://schemas.microsoft.com/office/drawing/2014/main" id="{865762A7-CE84-40FE-9B97-D3C158A3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Design for Bottom-Up and Top-Down Processing">
            <a:extLst>
              <a:ext uri="{FF2B5EF4-FFF2-40B4-BE49-F238E27FC236}">
                <a16:creationId xmlns:a16="http://schemas.microsoft.com/office/drawing/2014/main" id="{5CA50135-4B8A-28BA-294E-78FE8D0DE7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2789" y="2187417"/>
            <a:ext cx="4782312" cy="249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6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737DE08-62EF-49E7-89A7-1C477076D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638BE08-08FB-4D80-BBD6-2D23CF506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15F71F79-B19D-303E-80E9-B3354765C7D0}"/>
              </a:ext>
            </a:extLst>
          </p:cNvPr>
          <p:cNvSpPr>
            <a:spLocks noGrp="1"/>
          </p:cNvSpPr>
          <p:nvPr>
            <p:ph type="title"/>
          </p:nvPr>
        </p:nvSpPr>
        <p:spPr>
          <a:xfrm>
            <a:off x="1120624" y="1122807"/>
            <a:ext cx="9954443" cy="4297680"/>
          </a:xfrm>
          <a:noFill/>
          <a:ln>
            <a:noFill/>
          </a:ln>
        </p:spPr>
        <p:txBody>
          <a:bodyPr>
            <a:normAutofit/>
          </a:bodyPr>
          <a:lstStyle/>
          <a:p>
            <a:br>
              <a:rPr lang="en-US" sz="5600" dirty="0">
                <a:solidFill>
                  <a:srgbClr val="FFFFFF"/>
                </a:solidFill>
                <a:effectLst/>
                <a:latin typeface="Helvetica" pitchFamily="2" charset="0"/>
              </a:rPr>
            </a:br>
            <a:r>
              <a:rPr lang="en-US" sz="4000" dirty="0">
                <a:solidFill>
                  <a:srgbClr val="FFFFFF"/>
                </a:solidFill>
                <a:effectLst/>
                <a:latin typeface="Helvetica" pitchFamily="2" charset="0"/>
              </a:rPr>
              <a:t>History of </a:t>
            </a:r>
            <a:br>
              <a:rPr lang="en-US" sz="4000" dirty="0">
                <a:solidFill>
                  <a:srgbClr val="FFFFFF"/>
                </a:solidFill>
                <a:effectLst/>
                <a:latin typeface="Helvetica" pitchFamily="2" charset="0"/>
              </a:rPr>
            </a:br>
            <a:r>
              <a:rPr lang="en-US" sz="4000" dirty="0">
                <a:solidFill>
                  <a:srgbClr val="FFFFFF"/>
                </a:solidFill>
                <a:effectLst/>
                <a:latin typeface="Helvetica" pitchFamily="2" charset="0"/>
              </a:rPr>
              <a:t>ADHD Diagnostic Criteria </a:t>
            </a:r>
            <a:endParaRPr lang="en-US" sz="5600" dirty="0">
              <a:solidFill>
                <a:srgbClr val="FFFFFF"/>
              </a:solidFill>
            </a:endParaRPr>
          </a:p>
        </p:txBody>
      </p:sp>
      <p:sp>
        <p:nvSpPr>
          <p:cNvPr id="16" name="Slide Number Placeholder 15">
            <a:extLst>
              <a:ext uri="{FF2B5EF4-FFF2-40B4-BE49-F238E27FC236}">
                <a16:creationId xmlns:a16="http://schemas.microsoft.com/office/drawing/2014/main" id="{3E43612A-F6D3-72E0-5433-9B66023B01C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A49DFD55-3C28-40EF-9E31-A92D2E4017FF}"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429082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ECC9-F58C-E54F-A104-68247FFFAFE7}"/>
              </a:ext>
            </a:extLst>
          </p:cNvPr>
          <p:cNvSpPr>
            <a:spLocks noGrp="1"/>
          </p:cNvSpPr>
          <p:nvPr>
            <p:ph type="title"/>
          </p:nvPr>
        </p:nvSpPr>
        <p:spPr>
          <a:xfrm>
            <a:off x="5381807" y="964692"/>
            <a:ext cx="5894832" cy="1188720"/>
          </a:xfrm>
        </p:spPr>
        <p:txBody>
          <a:bodyPr>
            <a:normAutofit/>
          </a:bodyPr>
          <a:lstStyle/>
          <a:p>
            <a:r>
              <a:rPr lang="en-US" spc="-35" dirty="0">
                <a:latin typeface="Lato" panose="020F0502020204030203" pitchFamily="34" charset="0"/>
                <a:cs typeface="Times New Roman" panose="02020603050405020304" pitchFamily="18" charset="0"/>
              </a:rPr>
              <a:t>How ADHD can Affect Emotions </a:t>
            </a:r>
            <a:endParaRPr lang="en-US" dirty="0"/>
          </a:p>
        </p:txBody>
      </p:sp>
      <p:sp>
        <p:nvSpPr>
          <p:cNvPr id="9223" name="Rectangle 9222">
            <a:extLst>
              <a:ext uri="{FF2B5EF4-FFF2-40B4-BE49-F238E27FC236}">
                <a16:creationId xmlns:a16="http://schemas.microsoft.com/office/drawing/2014/main" id="{21EEA9CC-FD23-4544-9417-FE9080DFB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5" name="Rectangle 9224">
            <a:extLst>
              <a:ext uri="{FF2B5EF4-FFF2-40B4-BE49-F238E27FC236}">
                <a16:creationId xmlns:a16="http://schemas.microsoft.com/office/drawing/2014/main" id="{BFC4C7DC-5B5A-4159-A1CF-D56CF640C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DHD: Cortical Processing of Emotional Facial Expressions - Pediatric ADHD:  Contemporary Focus">
            <a:extLst>
              <a:ext uri="{FF2B5EF4-FFF2-40B4-BE49-F238E27FC236}">
                <a16:creationId xmlns:a16="http://schemas.microsoft.com/office/drawing/2014/main" id="{9FB80BB6-6822-D921-27B5-FC797C6988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7499" y="2325516"/>
            <a:ext cx="3328416" cy="22149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249113-81D1-62E8-E04F-E76D30495073}"/>
              </a:ext>
            </a:extLst>
          </p:cNvPr>
          <p:cNvSpPr>
            <a:spLocks noGrp="1"/>
          </p:cNvSpPr>
          <p:nvPr>
            <p:ph idx="1"/>
          </p:nvPr>
        </p:nvSpPr>
        <p:spPr>
          <a:xfrm>
            <a:off x="5380378" y="2638044"/>
            <a:ext cx="5963317" cy="3263206"/>
          </a:xfrm>
        </p:spPr>
        <p:txBody>
          <a:bodyPr>
            <a:normAutofit/>
          </a:bodyPr>
          <a:lstStyle/>
          <a:p>
            <a:r>
              <a:rPr lang="en-US" sz="2000" dirty="0">
                <a:effectLst/>
                <a:latin typeface="Helvetica" pitchFamily="2" charset="0"/>
              </a:rPr>
              <a:t>Reactions to small frustrations can gobble up all the space in their mind—like a computer virus </a:t>
            </a:r>
            <a:r>
              <a:rPr lang="en-US" sz="2000" dirty="0"/>
              <a:t> </a:t>
            </a:r>
          </a:p>
          <a:p>
            <a:pPr marL="401638" indent="-104775">
              <a:buFont typeface="Wingdings" pitchFamily="2" charset="2"/>
              <a:buChar char="v"/>
            </a:pPr>
            <a:r>
              <a:rPr lang="en-US" sz="2000" dirty="0"/>
              <a:t>    </a:t>
            </a:r>
            <a:r>
              <a:rPr lang="en-US" sz="2000" dirty="0">
                <a:effectLst/>
                <a:latin typeface="Helvetica" pitchFamily="2" charset="0"/>
              </a:rPr>
              <a:t>frustration/anger </a:t>
            </a:r>
          </a:p>
          <a:p>
            <a:pPr marL="401638" indent="-104775">
              <a:buFont typeface="Wingdings" pitchFamily="2" charset="2"/>
              <a:buChar char="v"/>
            </a:pPr>
            <a:r>
              <a:rPr lang="en-US" sz="2000" dirty="0">
                <a:effectLst/>
                <a:latin typeface="Helvetica" pitchFamily="2" charset="0"/>
              </a:rPr>
              <a:t>    Hurt feelings </a:t>
            </a:r>
          </a:p>
          <a:p>
            <a:pPr marL="401638" indent="-104775">
              <a:buFont typeface="Wingdings" pitchFamily="2" charset="2"/>
              <a:buChar char="v"/>
            </a:pPr>
            <a:r>
              <a:rPr lang="en-US" sz="2000" dirty="0">
                <a:latin typeface="Helvetica" pitchFamily="2" charset="0"/>
              </a:rPr>
              <a:t>    G</a:t>
            </a:r>
            <a:r>
              <a:rPr lang="en-US" sz="2000" dirty="0">
                <a:effectLst/>
                <a:latin typeface="Helvetica" pitchFamily="2" charset="0"/>
              </a:rPr>
              <a:t>ot to have it now” </a:t>
            </a:r>
          </a:p>
          <a:p>
            <a:r>
              <a:rPr lang="en-US" sz="2000" dirty="0">
                <a:effectLst/>
                <a:latin typeface="Helvetica" pitchFamily="2" charset="0"/>
              </a:rPr>
              <a:t>While flooded with one emotion, persons with ADHD tend to forget about other relevant emotion. </a:t>
            </a:r>
          </a:p>
        </p:txBody>
      </p:sp>
    </p:spTree>
    <p:extLst>
      <p:ext uri="{BB962C8B-B14F-4D97-AF65-F5344CB8AC3E}">
        <p14:creationId xmlns:p14="http://schemas.microsoft.com/office/powerpoint/2010/main" val="1672684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804672" y="964692"/>
            <a:ext cx="5894832" cy="1188720"/>
          </a:xfrm>
        </p:spPr>
        <p:txBody>
          <a:bodyPr>
            <a:normAutofit/>
          </a:bodyPr>
          <a:lstStyle/>
          <a:p>
            <a:r>
              <a:rPr lang="en-US" spc="-35" dirty="0">
                <a:latin typeface="Lato" panose="020F0502020204030203" pitchFamily="34" charset="0"/>
                <a:cs typeface="Times New Roman" panose="02020603050405020304" pitchFamily="18" charset="0"/>
              </a:rPr>
              <a:t>How ADHD can Affect Emotions </a:t>
            </a:r>
            <a:endParaRPr lang="en-US"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3243" y="2638044"/>
            <a:ext cx="5963317" cy="3263206"/>
          </a:xfrm>
        </p:spPr>
        <p:txBody>
          <a:bodyPr>
            <a:norm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Low Working  Memory </a:t>
            </a:r>
          </a:p>
          <a:p>
            <a:pPr marL="520700" marR="0" indent="-285750">
              <a:spcBef>
                <a:spcPts val="0"/>
              </a:spcBef>
              <a:spcAft>
                <a:spcPts val="0"/>
              </a:spcAft>
              <a:buFont typeface="Wingdings"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Impairment in working memory may impact an individual's ability to regulate their emotions.</a:t>
            </a:r>
          </a:p>
          <a:p>
            <a:pPr marL="23495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520700" marR="0" indent="-285750">
              <a:spcBef>
                <a:spcPts val="0"/>
              </a:spcBef>
              <a:spcAft>
                <a:spcPts val="0"/>
              </a:spcAft>
              <a:buFont typeface="Wingdings"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ability to hold and process information related to emotions is dependent on working memory capacity. </a:t>
            </a:r>
          </a:p>
          <a:p>
            <a:pPr marL="520700" marR="0" indent="-285750">
              <a:spcBef>
                <a:spcPts val="0"/>
              </a:spcBef>
              <a:spcAft>
                <a:spcPts val="0"/>
              </a:spcAft>
              <a:buFont typeface="Wingdings"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Deficit in working memory leads to insufficiency in attending to multiple emotions all at once leading to emotional flooding. </a:t>
            </a:r>
          </a:p>
          <a:p>
            <a:endParaRPr lang="en-US" dirty="0"/>
          </a:p>
        </p:txBody>
      </p:sp>
      <p:sp>
        <p:nvSpPr>
          <p:cNvPr id="6151" name="Rectangle 6150">
            <a:extLst>
              <a:ext uri="{FF2B5EF4-FFF2-40B4-BE49-F238E27FC236}">
                <a16:creationId xmlns:a16="http://schemas.microsoft.com/office/drawing/2014/main" id="{A4CD5757-70DF-4A72-B8BA-D5E5ACAA8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Rectangle 6152">
            <a:extLst>
              <a:ext uri="{FF2B5EF4-FFF2-40B4-BE49-F238E27FC236}">
                <a16:creationId xmlns:a16="http://schemas.microsoft.com/office/drawing/2014/main" id="{4EA93A49-7FC9-4173-84F4-14FF7005D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 is working memory training, and what makes it work? – cogbites">
            <a:extLst>
              <a:ext uri="{FF2B5EF4-FFF2-40B4-BE49-F238E27FC236}">
                <a16:creationId xmlns:a16="http://schemas.microsoft.com/office/drawing/2014/main" id="{D335F615-FABA-0413-8FBC-BF4E07CC36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15890" y="2186421"/>
            <a:ext cx="3328416" cy="24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3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p:txBody>
          <a:bodyPr>
            <a:normAutofit/>
          </a:bodyPr>
          <a:lstStyle/>
          <a:p>
            <a:pPr algn="ctr"/>
            <a:r>
              <a:rPr lang="en-US" sz="3600" b="1" i="0" u="none" strike="noStrike" dirty="0">
                <a:solidFill>
                  <a:srgbClr val="0070C0"/>
                </a:solidFill>
                <a:effectLst/>
                <a:latin typeface="Source Sans Pro" panose="020B0503030403020204" pitchFamily="34" charset="0"/>
              </a:rPr>
              <a:t>How an ADHD Brain Differs from A Non-ADHD Brain</a:t>
            </a:r>
            <a:endParaRPr lang="en-US" sz="3600" dirty="0">
              <a:solidFill>
                <a:srgbClr val="0070C0"/>
              </a:solidFill>
            </a:endParaRPr>
          </a:p>
        </p:txBody>
      </p:sp>
      <p:sp>
        <p:nvSpPr>
          <p:cNvPr id="22" name="Text Placeholder 21">
            <a:extLst>
              <a:ext uri="{FF2B5EF4-FFF2-40B4-BE49-F238E27FC236}">
                <a16:creationId xmlns:a16="http://schemas.microsoft.com/office/drawing/2014/main" id="{B14B70E0-0E67-87D6-3ECD-574187BDEC3B}"/>
              </a:ext>
            </a:extLst>
          </p:cNvPr>
          <p:cNvSpPr>
            <a:spLocks noGrp="1"/>
          </p:cNvSpPr>
          <p:nvPr>
            <p:ph type="body" idx="1"/>
          </p:nvPr>
        </p:nvSpPr>
        <p:spPr>
          <a:solidFill>
            <a:schemeClr val="accent2"/>
          </a:solidFill>
        </p:spPr>
        <p:txBody>
          <a:bodyPr/>
          <a:lstStyle/>
          <a:p>
            <a:pPr algn="ctr"/>
            <a:r>
              <a:rPr lang="en-US" sz="3000" b="0" i="0" u="none" strike="noStrike" dirty="0">
                <a:solidFill>
                  <a:srgbClr val="212121"/>
                </a:solidFill>
                <a:effectLst/>
                <a:latin typeface="FS Albert Extra Bold"/>
              </a:rPr>
              <a:t>Brain Structure</a:t>
            </a:r>
          </a:p>
        </p:txBody>
      </p:sp>
      <p:pic>
        <p:nvPicPr>
          <p:cNvPr id="29" name="Content Placeholder 28" descr="Diagram&#10;&#10;Description automatically generated">
            <a:extLst>
              <a:ext uri="{FF2B5EF4-FFF2-40B4-BE49-F238E27FC236}">
                <a16:creationId xmlns:a16="http://schemas.microsoft.com/office/drawing/2014/main" id="{6358E472-1457-D13C-C627-BE14C53D19CC}"/>
              </a:ext>
            </a:extLst>
          </p:cNvPr>
          <p:cNvPicPr>
            <a:picLocks noGrp="1" noChangeAspect="1"/>
          </p:cNvPicPr>
          <p:nvPr>
            <p:ph sz="half" idx="2"/>
          </p:nvPr>
        </p:nvPicPr>
        <p:blipFill>
          <a:blip r:embed="rId3"/>
          <a:stretch>
            <a:fillRect/>
          </a:stretch>
        </p:blipFill>
        <p:spPr>
          <a:xfrm>
            <a:off x="1243013" y="3992124"/>
            <a:ext cx="2882900" cy="1682040"/>
          </a:xfrm>
        </p:spPr>
      </p:pic>
      <p:sp>
        <p:nvSpPr>
          <p:cNvPr id="24" name="Text Placeholder 23">
            <a:extLst>
              <a:ext uri="{FF2B5EF4-FFF2-40B4-BE49-F238E27FC236}">
                <a16:creationId xmlns:a16="http://schemas.microsoft.com/office/drawing/2014/main" id="{B8E25BE8-E71A-48E7-FF18-EB1B2B337981}"/>
              </a:ext>
            </a:extLst>
          </p:cNvPr>
          <p:cNvSpPr>
            <a:spLocks noGrp="1"/>
          </p:cNvSpPr>
          <p:nvPr>
            <p:ph type="body" sz="quarter" idx="3"/>
          </p:nvPr>
        </p:nvSpPr>
        <p:spPr>
          <a:solidFill>
            <a:schemeClr val="accent2"/>
          </a:solidFill>
        </p:spPr>
        <p:txBody>
          <a:bodyPr/>
          <a:lstStyle/>
          <a:p>
            <a:endParaRPr lang="en-US" sz="3000" b="0" i="0" u="none" strike="noStrike" dirty="0">
              <a:solidFill>
                <a:srgbClr val="212121"/>
              </a:solidFill>
              <a:effectLst/>
              <a:latin typeface="FS Albert Extra Bold"/>
            </a:endParaRPr>
          </a:p>
          <a:p>
            <a:r>
              <a:rPr lang="en-US" sz="3000" b="0" i="0" u="none" strike="noStrike" dirty="0">
                <a:solidFill>
                  <a:srgbClr val="212121"/>
                </a:solidFill>
                <a:effectLst/>
                <a:latin typeface="FS Albert Extra Bold"/>
              </a:rPr>
              <a:t>Brain Function</a:t>
            </a:r>
          </a:p>
        </p:txBody>
      </p:sp>
      <p:sp>
        <p:nvSpPr>
          <p:cNvPr id="26" name="Text Placeholder 25">
            <a:extLst>
              <a:ext uri="{FF2B5EF4-FFF2-40B4-BE49-F238E27FC236}">
                <a16:creationId xmlns:a16="http://schemas.microsoft.com/office/drawing/2014/main" id="{47BC58A2-A0CD-512E-D4CF-CFC9CB5D942F}"/>
              </a:ext>
            </a:extLst>
          </p:cNvPr>
          <p:cNvSpPr>
            <a:spLocks noGrp="1"/>
          </p:cNvSpPr>
          <p:nvPr>
            <p:ph type="body" idx="13"/>
          </p:nvPr>
        </p:nvSpPr>
        <p:spPr>
          <a:xfrm>
            <a:off x="8066421" y="2776936"/>
            <a:ext cx="3102322" cy="823912"/>
          </a:xfrm>
          <a:solidFill>
            <a:schemeClr val="accent2"/>
          </a:solidFill>
        </p:spPr>
        <p:txBody>
          <a:bodyPr/>
          <a:lstStyle/>
          <a:p>
            <a:r>
              <a:rPr lang="en-US" sz="3000" b="0" i="0" u="none" strike="noStrike" dirty="0">
                <a:solidFill>
                  <a:srgbClr val="212121"/>
                </a:solidFill>
                <a:effectLst/>
                <a:latin typeface="FS Albert Extra Bold"/>
              </a:rPr>
              <a:t>Brain Chemistry</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p:txBody>
          <a:bodyPr/>
          <a:lstStyle/>
          <a:p>
            <a:r>
              <a:rPr lang="en-US" dirty="0"/>
              <a:t>PRESENTATION TITLE</a:t>
            </a:r>
          </a:p>
        </p:txBody>
      </p:sp>
      <p:pic>
        <p:nvPicPr>
          <p:cNvPr id="1026" name="Picture 2" descr="Key Brain Connection Slow To Develop In Kids With ADHD : Shots - Health  News : NPR">
            <a:extLst>
              <a:ext uri="{FF2B5EF4-FFF2-40B4-BE49-F238E27FC236}">
                <a16:creationId xmlns:a16="http://schemas.microsoft.com/office/drawing/2014/main" id="{124BAC39-67D2-EB56-51B5-7A474F052877}"/>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7665" y="4124393"/>
            <a:ext cx="2648919" cy="1652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xiety Is Caused By A Chemical Imbalance In The Brain - AnxietyCentre.com">
            <a:extLst>
              <a:ext uri="{FF2B5EF4-FFF2-40B4-BE49-F238E27FC236}">
                <a16:creationId xmlns:a16="http://schemas.microsoft.com/office/drawing/2014/main" id="{0EA456D9-BEBA-2B65-015C-403E4158A141}"/>
              </a:ext>
            </a:extLst>
          </p:cNvPr>
          <p:cNvPicPr>
            <a:picLocks noGrp="1" noChangeAspect="1" noChangeArrowheads="1"/>
          </p:cNvPicPr>
          <p:nvPr>
            <p:ph sz="half" idx="14"/>
          </p:nvPr>
        </p:nvPicPr>
        <p:blipFill>
          <a:blip r:embed="rId5">
            <a:extLst>
              <a:ext uri="{28A0092B-C50C-407E-A947-70E740481C1C}">
                <a14:useLocalDpi xmlns:a14="http://schemas.microsoft.com/office/drawing/2010/main" val="0"/>
              </a:ext>
            </a:extLst>
          </a:blip>
          <a:srcRect/>
          <a:stretch>
            <a:fillRect/>
          </a:stretch>
        </p:blipFill>
        <p:spPr bwMode="auto">
          <a:xfrm>
            <a:off x="8066421" y="3992123"/>
            <a:ext cx="3102322" cy="178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8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p:txBody>
          <a:bodyPr>
            <a:normAutofit/>
          </a:bodyPr>
          <a:lstStyle/>
          <a:p>
            <a:r>
              <a:rPr lang="en-US" sz="3600" b="1" dirty="0">
                <a:solidFill>
                  <a:srgbClr val="0070C0"/>
                </a:solidFill>
              </a:rPr>
              <a:t>Brain Structure </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p:txBody>
          <a:bodyPr/>
          <a:lstStyle/>
          <a:p>
            <a:r>
              <a:rPr lang="en-US" dirty="0">
                <a:solidFill>
                  <a:srgbClr val="424242"/>
                </a:solidFill>
                <a:latin typeface="Merriweather" pitchFamily="2" charset="77"/>
                <a:ea typeface="Calibri" panose="020F0502020204030204" pitchFamily="34" charset="0"/>
                <a:cs typeface="Times New Roman" panose="02020603050405020304" pitchFamily="18" charset="0"/>
              </a:rPr>
              <a:t>(</a:t>
            </a:r>
            <a:r>
              <a:rPr lang="en-US" dirty="0" err="1">
                <a:solidFill>
                  <a:srgbClr val="424242"/>
                </a:solidFill>
                <a:latin typeface="Merriweather" pitchFamily="2" charset="77"/>
                <a:ea typeface="Calibri" panose="020F0502020204030204" pitchFamily="34" charset="0"/>
                <a:cs typeface="Times New Roman" panose="02020603050405020304" pitchFamily="18" charset="0"/>
              </a:rPr>
              <a:t>Hoogman</a:t>
            </a:r>
            <a:r>
              <a:rPr lang="en-US" dirty="0">
                <a:solidFill>
                  <a:srgbClr val="424242"/>
                </a:solidFill>
                <a:latin typeface="Merriweather" pitchFamily="2" charset="77"/>
                <a:ea typeface="Calibri" panose="020F0502020204030204" pitchFamily="34" charset="0"/>
                <a:cs typeface="Times New Roman" panose="02020603050405020304" pitchFamily="18" charset="0"/>
              </a:rPr>
              <a:t>  et al.2017_</a:t>
            </a:r>
            <a:r>
              <a:rPr lang="en-US" dirty="0"/>
              <a:t> </a:t>
            </a:r>
          </a:p>
          <a:p>
            <a:endParaRPr lang="en-US" dirty="0"/>
          </a:p>
        </p:txBody>
      </p:sp>
      <p:pic>
        <p:nvPicPr>
          <p:cNvPr id="2050" name="Picture 2" descr="QBRI Insights: Breaking Misconceptions and Stereotypes about ADHD">
            <a:extLst>
              <a:ext uri="{FF2B5EF4-FFF2-40B4-BE49-F238E27FC236}">
                <a16:creationId xmlns:a16="http://schemas.microsoft.com/office/drawing/2014/main" id="{1AB1D43A-40D5-9277-BCC2-F65B5C48C2D5}"/>
              </a:ext>
            </a:extLst>
          </p:cNvPr>
          <p:cNvPicPr>
            <a:picLocks noGrp="1" noChangeAspect="1" noChangeArrowheads="1"/>
          </p:cNvPicPr>
          <p:nvPr>
            <p:ph type="dgm" sz="quarter" idx="15"/>
          </p:nvPr>
        </p:nvPicPr>
        <p:blipFill>
          <a:blip r:embed="rId3">
            <a:extLst>
              <a:ext uri="{28A0092B-C50C-407E-A947-70E740481C1C}">
                <a14:useLocalDpi xmlns:a14="http://schemas.microsoft.com/office/drawing/2010/main" val="0"/>
              </a:ext>
            </a:extLst>
          </a:blip>
          <a:srcRect/>
          <a:stretch>
            <a:fillRect/>
          </a:stretch>
        </p:blipFill>
        <p:spPr bwMode="auto">
          <a:xfrm>
            <a:off x="5225143" y="1690688"/>
            <a:ext cx="6753497" cy="44311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7C7CFBA-DD4D-D2ED-E511-CC4E19ADBBF9}"/>
              </a:ext>
            </a:extLst>
          </p:cNvPr>
          <p:cNvSpPr txBox="1"/>
          <p:nvPr/>
        </p:nvSpPr>
        <p:spPr>
          <a:xfrm>
            <a:off x="600891" y="2403567"/>
            <a:ext cx="5316583" cy="3754874"/>
          </a:xfrm>
          <a:prstGeom prst="rect">
            <a:avLst/>
          </a:prstGeom>
          <a:noFill/>
        </p:spPr>
        <p:txBody>
          <a:bodyPr wrap="square" rtlCol="0">
            <a:spAutoFit/>
          </a:bodyPr>
          <a:lstStyle/>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Smaller brain volume in five subcortical areas</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Smaller total brain size (by roughly 3%).</a:t>
            </a:r>
          </a:p>
          <a:p>
            <a:pPr marR="0">
              <a:spcBef>
                <a:spcPts val="0"/>
              </a:spcBef>
              <a:spcAft>
                <a:spcPts val="0"/>
              </a:spcAft>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 </a:t>
            </a:r>
          </a:p>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Amygdala and hippocampus are smaller in the brains of people with ADHD.</a:t>
            </a:r>
          </a:p>
          <a:p>
            <a:pPr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Smaller Prefrontal Lobe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9429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BBB1-241E-198A-7ED1-5C3A0FAEBB48}"/>
              </a:ext>
            </a:extLst>
          </p:cNvPr>
          <p:cNvSpPr>
            <a:spLocks noGrp="1"/>
          </p:cNvSpPr>
          <p:nvPr>
            <p:ph type="title"/>
          </p:nvPr>
        </p:nvSpPr>
        <p:spPr/>
        <p:txBody>
          <a:bodyPr/>
          <a:lstStyle/>
          <a:p>
            <a:r>
              <a:rPr lang="en-US" b="1" i="0" u="none" strike="noStrike" dirty="0">
                <a:solidFill>
                  <a:srgbClr val="1A1A1A"/>
                </a:solidFill>
                <a:effectLst/>
                <a:latin typeface="Source Sans Pro" panose="020B0503030403020204" pitchFamily="34" charset="0"/>
              </a:rPr>
              <a:t>Emotional Brain vs. Cognitive Brain</a:t>
            </a:r>
            <a:endParaRPr lang="en-US" dirty="0"/>
          </a:p>
        </p:txBody>
      </p:sp>
      <p:sp>
        <p:nvSpPr>
          <p:cNvPr id="5" name="Slide Number Placeholder 4">
            <a:extLst>
              <a:ext uri="{FF2B5EF4-FFF2-40B4-BE49-F238E27FC236}">
                <a16:creationId xmlns:a16="http://schemas.microsoft.com/office/drawing/2014/main" id="{43253663-F450-4E8A-E61A-02D209E979F6}"/>
              </a:ext>
            </a:extLst>
          </p:cNvPr>
          <p:cNvSpPr>
            <a:spLocks noGrp="1"/>
          </p:cNvSpPr>
          <p:nvPr>
            <p:ph type="sldNum" sz="quarter" idx="12"/>
          </p:nvPr>
        </p:nvSpPr>
        <p:spPr/>
        <p:txBody>
          <a:bodyPr/>
          <a:lstStyle/>
          <a:p>
            <a:fld id="{A49DFD55-3C28-40EF-9E31-A92D2E4017FF}" type="slidenum">
              <a:rPr lang="en-US" smtClean="0"/>
              <a:pPr/>
              <a:t>34</a:t>
            </a:fld>
            <a:endParaRPr lang="en-US" dirty="0"/>
          </a:p>
        </p:txBody>
      </p:sp>
      <p:pic>
        <p:nvPicPr>
          <p:cNvPr id="9218" name="Picture 2" descr="Artius - Understanding Your Brain">
            <a:extLst>
              <a:ext uri="{FF2B5EF4-FFF2-40B4-BE49-F238E27FC236}">
                <a16:creationId xmlns:a16="http://schemas.microsoft.com/office/drawing/2014/main" id="{34E72251-9A45-E425-C095-DAABE9D40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40" y="1690688"/>
            <a:ext cx="8854440" cy="423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7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1877F15-2401-67E5-ECB8-6D1C552F55CB}"/>
              </a:ext>
            </a:extLst>
          </p:cNvPr>
          <p:cNvSpPr>
            <a:spLocks noGrp="1"/>
          </p:cNvSpPr>
          <p:nvPr>
            <p:ph type="title"/>
          </p:nvPr>
        </p:nvSpPr>
        <p:spPr>
          <a:xfrm>
            <a:off x="2168434" y="136525"/>
            <a:ext cx="9186954" cy="1569873"/>
          </a:xfrm>
        </p:spPr>
        <p:txBody>
          <a:bodyPr>
            <a:normAutofit/>
          </a:bodyPr>
          <a:lstStyle/>
          <a:p>
            <a:pPr algn="ctr"/>
            <a:r>
              <a:rPr lang="en-US" sz="3600" b="1" dirty="0">
                <a:solidFill>
                  <a:srgbClr val="0070C0"/>
                </a:solidFill>
              </a:rPr>
              <a:t>Brain Function </a:t>
            </a:r>
          </a:p>
        </p:txBody>
      </p:sp>
      <p:sp>
        <p:nvSpPr>
          <p:cNvPr id="15" name="Content Placeholder 14">
            <a:extLst>
              <a:ext uri="{FF2B5EF4-FFF2-40B4-BE49-F238E27FC236}">
                <a16:creationId xmlns:a16="http://schemas.microsoft.com/office/drawing/2014/main" id="{7E01AF38-7A4F-4840-25C2-902E951CEF82}"/>
              </a:ext>
            </a:extLst>
          </p:cNvPr>
          <p:cNvSpPr>
            <a:spLocks noGrp="1"/>
          </p:cNvSpPr>
          <p:nvPr>
            <p:ph sz="half" idx="2"/>
          </p:nvPr>
        </p:nvSpPr>
        <p:spPr>
          <a:xfrm>
            <a:off x="6257109" y="2429690"/>
            <a:ext cx="5525588" cy="3722915"/>
          </a:xfrm>
        </p:spPr>
        <p:txBody>
          <a:bodyPr>
            <a:normAutofit/>
          </a:bodyPr>
          <a:lstStyle/>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Decreased blood flow to certain prefrontal areas.</a:t>
            </a:r>
          </a:p>
          <a:p>
            <a:pPr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Decreased functional connectivity in parts of the bilateral cingulate and paracingulate cortex. </a:t>
            </a:r>
          </a:p>
          <a:p>
            <a:pPr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v"/>
            </a:pPr>
            <a:r>
              <a:rPr lang="en-US" sz="2000" dirty="0">
                <a:solidFill>
                  <a:srgbClr val="212121"/>
                </a:solidFill>
                <a:effectLst/>
                <a:latin typeface="Merriweather" pitchFamily="2" charset="77"/>
                <a:ea typeface="Calibri" panose="020F0502020204030204" pitchFamily="34" charset="0"/>
                <a:cs typeface="Times New Roman" panose="02020603050405020304" pitchFamily="18" charset="0"/>
              </a:rPr>
              <a:t>Increased functional connectivity in the left putamen, right caudate nucleus, right central operculum.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p:txBody>
          <a:bodyPr/>
          <a:lstStyle/>
          <a:p>
            <a:r>
              <a:rPr lang="en-US" sz="1000" dirty="0">
                <a:solidFill>
                  <a:srgbClr val="424242"/>
                </a:solidFill>
                <a:effectLst/>
                <a:latin typeface="Merriweather" pitchFamily="2" charset="77"/>
                <a:ea typeface="Calibri" panose="020F0502020204030204" pitchFamily="34" charset="0"/>
                <a:cs typeface="Times New Roman" panose="02020603050405020304" pitchFamily="18" charset="0"/>
              </a:rPr>
              <a:t>(</a:t>
            </a:r>
            <a:r>
              <a:rPr lang="en-US" sz="1000" dirty="0" err="1">
                <a:solidFill>
                  <a:srgbClr val="424242"/>
                </a:solidFill>
                <a:effectLst/>
                <a:latin typeface="Merriweather" pitchFamily="2" charset="77"/>
                <a:ea typeface="Calibri" panose="020F0502020204030204" pitchFamily="34" charset="0"/>
                <a:cs typeface="Times New Roman" panose="02020603050405020304" pitchFamily="18" charset="0"/>
              </a:rPr>
              <a:t>Sörös</a:t>
            </a:r>
            <a:r>
              <a:rPr lang="en-US" sz="1000" dirty="0">
                <a:solidFill>
                  <a:srgbClr val="424242"/>
                </a:solidFill>
                <a:effectLst/>
                <a:latin typeface="Merriweather" pitchFamily="2" charset="77"/>
                <a:ea typeface="Calibri" panose="020F0502020204030204" pitchFamily="34" charset="0"/>
                <a:cs typeface="Times New Roman" panose="02020603050405020304" pitchFamily="18" charset="0"/>
              </a:rPr>
              <a:t> P et al., 2019)</a:t>
            </a:r>
            <a:endParaRPr lang="en-US" sz="1000" dirty="0"/>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p:txBody>
          <a:bodyPr/>
          <a:lstStyle/>
          <a:p>
            <a:fld id="{A49DFD55-3C28-40EF-9E31-A92D2E4017FF}" type="slidenum">
              <a:rPr lang="en-US" smtClean="0"/>
              <a:pPr/>
              <a:t>35</a:t>
            </a:fld>
            <a:endParaRPr lang="en-US" dirty="0"/>
          </a:p>
        </p:txBody>
      </p:sp>
      <p:pic>
        <p:nvPicPr>
          <p:cNvPr id="25" name="Picture 24" descr="Chart, pie chart&#10;&#10;Description automatically generated">
            <a:extLst>
              <a:ext uri="{FF2B5EF4-FFF2-40B4-BE49-F238E27FC236}">
                <a16:creationId xmlns:a16="http://schemas.microsoft.com/office/drawing/2014/main" id="{4A4FB291-5755-9C9A-E494-C94CD4222B7F}"/>
              </a:ext>
            </a:extLst>
          </p:cNvPr>
          <p:cNvPicPr>
            <a:picLocks noChangeAspect="1"/>
          </p:cNvPicPr>
          <p:nvPr/>
        </p:nvPicPr>
        <p:blipFill>
          <a:blip r:embed="rId3"/>
          <a:stretch>
            <a:fillRect/>
          </a:stretch>
        </p:blipFill>
        <p:spPr>
          <a:xfrm>
            <a:off x="86383" y="2324100"/>
            <a:ext cx="5828280" cy="3414548"/>
          </a:xfrm>
          <a:prstGeom prst="rect">
            <a:avLst/>
          </a:prstGeom>
        </p:spPr>
      </p:pic>
    </p:spTree>
    <p:extLst>
      <p:ext uri="{BB962C8B-B14F-4D97-AF65-F5344CB8AC3E}">
        <p14:creationId xmlns:p14="http://schemas.microsoft.com/office/powerpoint/2010/main" val="174286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C1877F15-2401-67E5-ECB8-6D1C552F55CB}"/>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lgn="ctr"/>
            <a:r>
              <a:rPr lang="en-US" sz="3600" b="1" kern="1200" dirty="0">
                <a:solidFill>
                  <a:srgbClr val="0070C0"/>
                </a:solidFill>
                <a:latin typeface="+mj-lt"/>
                <a:ea typeface="+mj-ea"/>
                <a:cs typeface="+mj-cs"/>
              </a:rPr>
              <a:t>Brain Chemistry  </a:t>
            </a:r>
          </a:p>
        </p:txBody>
      </p:sp>
      <p:sp>
        <p:nvSpPr>
          <p:cNvPr id="15" name="Content Placeholder 14">
            <a:extLst>
              <a:ext uri="{FF2B5EF4-FFF2-40B4-BE49-F238E27FC236}">
                <a16:creationId xmlns:a16="http://schemas.microsoft.com/office/drawing/2014/main" id="{7E01AF38-7A4F-4840-25C2-902E951CEF82}"/>
              </a:ext>
            </a:extLst>
          </p:cNvPr>
          <p:cNvSpPr>
            <a:spLocks noGrp="1"/>
          </p:cNvSpPr>
          <p:nvPr>
            <p:ph sz="half" idx="2"/>
          </p:nvPr>
        </p:nvSpPr>
        <p:spPr>
          <a:xfrm>
            <a:off x="643469" y="2205905"/>
            <a:ext cx="4228076" cy="3971058"/>
          </a:xfrm>
        </p:spPr>
        <p:txBody>
          <a:bodyPr vert="horz" lIns="91440" tIns="45720" rIns="91440" bIns="45720" rtlCol="0">
            <a:normAutofit/>
          </a:bodyPr>
          <a:lstStyle/>
          <a:p>
            <a:pPr marL="400050" marR="0" indent="-342900">
              <a:lnSpc>
                <a:spcPct val="90000"/>
              </a:lnSpc>
              <a:spcBef>
                <a:spcPts val="0"/>
              </a:spcBef>
              <a:spcAft>
                <a:spcPts val="600"/>
              </a:spcAft>
              <a:buFont typeface="Wingdings" pitchFamily="2" charset="2"/>
              <a:buChar char="v"/>
            </a:pPr>
            <a:r>
              <a:rPr lang="en-US" sz="2000" dirty="0">
                <a:effectLst/>
              </a:rPr>
              <a:t>Dysregulation of the dopamine system.  </a:t>
            </a:r>
          </a:p>
          <a:p>
            <a:pPr marL="0" marR="0" indent="-228600">
              <a:lnSpc>
                <a:spcPct val="90000"/>
              </a:lnSpc>
              <a:spcBef>
                <a:spcPts val="0"/>
              </a:spcBef>
              <a:spcAft>
                <a:spcPts val="600"/>
              </a:spcAft>
              <a:buFont typeface="Arial" panose="020B0604020202020204" pitchFamily="34" charset="0"/>
              <a:buChar char="•"/>
            </a:pPr>
            <a:endParaRPr lang="en-US" sz="2000" dirty="0"/>
          </a:p>
          <a:p>
            <a:pPr marL="400050" marR="0" indent="-342900">
              <a:lnSpc>
                <a:spcPct val="90000"/>
              </a:lnSpc>
              <a:spcBef>
                <a:spcPts val="0"/>
              </a:spcBef>
              <a:spcAft>
                <a:spcPts val="600"/>
              </a:spcAft>
              <a:buFont typeface="Wingdings" pitchFamily="2" charset="2"/>
              <a:buChar char="v"/>
            </a:pPr>
            <a:r>
              <a:rPr lang="en-US" sz="2000" dirty="0"/>
              <a:t>T</a:t>
            </a:r>
            <a:r>
              <a:rPr lang="en-US" sz="2000" dirty="0">
                <a:effectLst/>
              </a:rPr>
              <a:t>here is either too little dopamine, not enough receptors for it. </a:t>
            </a:r>
          </a:p>
          <a:p>
            <a:pPr marR="0" indent="-228600">
              <a:lnSpc>
                <a:spcPct val="90000"/>
              </a:lnSpc>
              <a:spcBef>
                <a:spcPts val="0"/>
              </a:spcBef>
              <a:spcAft>
                <a:spcPts val="600"/>
              </a:spcAft>
              <a:buFont typeface="Arial" panose="020B0604020202020204" pitchFamily="34" charset="0"/>
              <a:buChar char="•"/>
            </a:pPr>
            <a:endParaRPr lang="en-US" sz="2000" dirty="0">
              <a:effectLst/>
            </a:endParaRPr>
          </a:p>
        </p:txBody>
      </p:sp>
      <p:grpSp>
        <p:nvGrpSpPr>
          <p:cNvPr id="30"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8" descr="Anxiety Is Caused By A Chemical Imbalance In The Brain - AnxietyCentre.com">
            <a:extLst>
              <a:ext uri="{FF2B5EF4-FFF2-40B4-BE49-F238E27FC236}">
                <a16:creationId xmlns:a16="http://schemas.microsoft.com/office/drawing/2014/main" id="{255F477E-FF94-0453-C80D-3EC5B0359E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320" y="2319937"/>
            <a:ext cx="6253212" cy="328797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2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dirty="0">
                <a:solidFill>
                  <a:schemeClr val="tx1">
                    <a:tint val="75000"/>
                  </a:schemeClr>
                </a:solidFill>
                <a:effectLst/>
                <a:latin typeface="+mn-lt"/>
                <a:ea typeface="+mn-ea"/>
                <a:cs typeface="+mn-cs"/>
              </a:rPr>
              <a:t>(Del Campo,  2011)</a:t>
            </a:r>
            <a:endParaRPr lang="en-US" sz="1200" kern="1200" dirty="0">
              <a:solidFill>
                <a:schemeClr val="tx1">
                  <a:tint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49DFD55-3C28-40EF-9E31-A92D2E4017FF}" type="slidenum">
              <a:rPr lang="en-US" sz="1200" smtClean="0"/>
              <a:pPr>
                <a:spcAft>
                  <a:spcPts val="600"/>
                </a:spcAft>
              </a:pPr>
              <a:t>36</a:t>
            </a:fld>
            <a:endParaRPr lang="en-US" sz="1200" dirty="0"/>
          </a:p>
        </p:txBody>
      </p:sp>
    </p:spTree>
    <p:extLst>
      <p:ext uri="{BB962C8B-B14F-4D97-AF65-F5344CB8AC3E}">
        <p14:creationId xmlns:p14="http://schemas.microsoft.com/office/powerpoint/2010/main" val="1774171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4673000-25BD-F0BD-9852-CD42E172B57B}"/>
              </a:ext>
            </a:extLst>
          </p:cNvPr>
          <p:cNvPicPr>
            <a:picLocks noChangeAspect="1"/>
          </p:cNvPicPr>
          <p:nvPr/>
        </p:nvPicPr>
        <p:blipFill rotWithShape="1">
          <a:blip r:embed="rId3">
            <a:alphaModFix amt="40000"/>
          </a:blip>
          <a:srcRect t="6239" b="9175"/>
          <a:stretch/>
        </p:blipFill>
        <p:spPr>
          <a:xfrm>
            <a:off x="20" y="10"/>
            <a:ext cx="12191980" cy="6857990"/>
          </a:xfrm>
          <a:prstGeom prst="rect">
            <a:avLst/>
          </a:prstGeom>
        </p:spPr>
      </p:pic>
      <p:sp>
        <p:nvSpPr>
          <p:cNvPr id="4" name="Title 3">
            <a:extLst>
              <a:ext uri="{FF2B5EF4-FFF2-40B4-BE49-F238E27FC236}">
                <a16:creationId xmlns:a16="http://schemas.microsoft.com/office/drawing/2014/main" id="{CE89BE77-1C6A-DE41-6CD1-FB081702D730}"/>
              </a:ext>
            </a:extLst>
          </p:cNvPr>
          <p:cNvSpPr>
            <a:spLocks noGrp="1"/>
          </p:cNvSpPr>
          <p:nvPr>
            <p:ph type="title"/>
          </p:nvPr>
        </p:nvSpPr>
        <p:spPr>
          <a:xfrm>
            <a:off x="518160" y="2386744"/>
            <a:ext cx="11049000" cy="2962496"/>
          </a:xfrm>
          <a:noFill/>
          <a:ln w="38100" cap="sq">
            <a:solidFill>
              <a:schemeClr val="tx1"/>
            </a:solidFill>
            <a:miter lim="800000"/>
          </a:ln>
        </p:spPr>
        <p:txBody>
          <a:bodyPr vert="horz" lIns="274320" tIns="182880" rIns="274320" bIns="182880" rtlCol="0" anchor="ctr" anchorCtr="1">
            <a:noAutofit/>
          </a:bodyPr>
          <a:lstStyle/>
          <a:p>
            <a:pPr algn="ctr"/>
            <a:r>
              <a:rPr lang="en-US" sz="6000" b="1"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Psychopharmacological  Strategies</a:t>
            </a:r>
            <a:endParaRPr lang="en-US" sz="6000" dirty="0">
              <a:solidFill>
                <a:schemeClr val="tx1"/>
              </a:solidFill>
            </a:endParaRPr>
          </a:p>
        </p:txBody>
      </p:sp>
    </p:spTree>
    <p:extLst>
      <p:ext uri="{BB962C8B-B14F-4D97-AF65-F5344CB8AC3E}">
        <p14:creationId xmlns:p14="http://schemas.microsoft.com/office/powerpoint/2010/main" val="966736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C70B8-AEC6-AEE0-5F1C-F2305CAC22DA}"/>
              </a:ext>
            </a:extLst>
          </p:cNvPr>
          <p:cNvSpPr>
            <a:spLocks noGrp="1"/>
          </p:cNvSpPr>
          <p:nvPr>
            <p:ph type="body" idx="1"/>
          </p:nvPr>
        </p:nvSpPr>
        <p:spPr>
          <a:solidFill>
            <a:schemeClr val="accent2"/>
          </a:solidFill>
        </p:spPr>
        <p:txBody>
          <a:bodyPr>
            <a:normAutofit fontScale="92500" lnSpcReduction="10000"/>
          </a:bodyPr>
          <a:lstStyle/>
          <a:p>
            <a:r>
              <a:rPr lang="en-US" sz="2400" b="1" dirty="0"/>
              <a:t>Alpha-2 receptor agonists. </a:t>
            </a:r>
          </a:p>
        </p:txBody>
      </p:sp>
      <p:sp>
        <p:nvSpPr>
          <p:cNvPr id="3" name="Content Placeholder 2">
            <a:extLst>
              <a:ext uri="{FF2B5EF4-FFF2-40B4-BE49-F238E27FC236}">
                <a16:creationId xmlns:a16="http://schemas.microsoft.com/office/drawing/2014/main" id="{1C425EE9-B317-E89C-3D85-66356A36221F}"/>
              </a:ext>
            </a:extLst>
          </p:cNvPr>
          <p:cNvSpPr>
            <a:spLocks noGrp="1"/>
          </p:cNvSpPr>
          <p:nvPr>
            <p:ph sz="half" idx="2"/>
          </p:nvPr>
        </p:nvSpPr>
        <p:spPr/>
        <p:txBody>
          <a:bodyPr>
            <a:normAutofit/>
          </a:bodyPr>
          <a:lstStyle/>
          <a:p>
            <a:pPr marL="342900" indent="-342900">
              <a:spcBef>
                <a:spcPts val="0"/>
              </a:spcBef>
              <a:spcAft>
                <a:spcPts val="600"/>
              </a:spcAft>
              <a:buFont typeface="Wingdings" pitchFamily="2" charset="2"/>
              <a:buChar char="v"/>
            </a:pPr>
            <a:r>
              <a:rPr lang="en-US" sz="2400" dirty="0">
                <a:solidFill>
                  <a:srgbClr val="343536"/>
                </a:solidFill>
                <a:latin typeface="Source Sans Pro" panose="020B0503030403020204" pitchFamily="34" charset="0"/>
                <a:ea typeface="Times New Roman" panose="02020603050405020304" pitchFamily="18" charset="0"/>
                <a:cs typeface="Times New Roman" panose="02020603050405020304" pitchFamily="18" charset="0"/>
              </a:rPr>
              <a:t>C</a:t>
            </a:r>
            <a:r>
              <a:rPr lang="en-US" sz="2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lonidine </a:t>
            </a:r>
          </a:p>
          <a:p>
            <a:pPr marL="342900" indent="-342900">
              <a:spcBef>
                <a:spcPts val="0"/>
              </a:spcBef>
              <a:spcAft>
                <a:spcPts val="600"/>
              </a:spcAft>
              <a:buFont typeface="Wingdings" pitchFamily="2" charset="2"/>
              <a:buChar char="v"/>
            </a:pPr>
            <a:r>
              <a:rPr lang="en-US" sz="2400" dirty="0">
                <a:solidFill>
                  <a:srgbClr val="343536"/>
                </a:solidFill>
                <a:latin typeface="Source Sans Pro" panose="020B0503030403020204" pitchFamily="34" charset="0"/>
                <a:ea typeface="Times New Roman" panose="02020603050405020304" pitchFamily="18" charset="0"/>
                <a:cs typeface="Times New Roman" panose="02020603050405020304" pitchFamily="18" charset="0"/>
              </a:rPr>
              <a:t>G</a:t>
            </a:r>
            <a:r>
              <a:rPr lang="en-US" sz="2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uanfacine</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47CADC9-D2C1-FAD6-94E9-284A53E0B7DD}"/>
              </a:ext>
            </a:extLst>
          </p:cNvPr>
          <p:cNvSpPr>
            <a:spLocks noGrp="1"/>
          </p:cNvSpPr>
          <p:nvPr>
            <p:ph sz="quarter" idx="4"/>
          </p:nvPr>
        </p:nvSpPr>
        <p:spPr/>
        <p:txBody>
          <a:bodyPr>
            <a:noAutofit/>
          </a:bodyPr>
          <a:lstStyle/>
          <a:p>
            <a:r>
              <a:rPr lang="en-US" sz="2400" dirty="0">
                <a:solidFill>
                  <a:srgbClr val="343536"/>
                </a:solidFill>
                <a:latin typeface="Source Sans Pro" panose="020B0503030403020204" pitchFamily="34" charset="0"/>
                <a:ea typeface="Times New Roman" panose="02020603050405020304" pitchFamily="18" charset="0"/>
                <a:cs typeface="Times New Roman" panose="02020603050405020304" pitchFamily="18" charset="0"/>
              </a:rPr>
              <a:t>A</a:t>
            </a:r>
            <a:r>
              <a:rPr lang="en-US" sz="2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mphetamine/dextroamphetamine (commonly known as Adderall)</a:t>
            </a:r>
          </a:p>
          <a:p>
            <a:r>
              <a:rPr lang="en-US" sz="2400" dirty="0">
                <a:solidFill>
                  <a:srgbClr val="343536"/>
                </a:solidFill>
                <a:latin typeface="Source Sans Pro" panose="020B0503030403020204" pitchFamily="34" charset="0"/>
                <a:ea typeface="Times New Roman" panose="02020603050405020304" pitchFamily="18" charset="0"/>
                <a:cs typeface="Times New Roman" panose="02020603050405020304" pitchFamily="18" charset="0"/>
              </a:rPr>
              <a:t>M</a:t>
            </a:r>
            <a:r>
              <a:rPr lang="en-US" sz="2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ethylphenidate (better known as Ritalin) </a:t>
            </a:r>
            <a:endParaRPr lang="en-US" sz="2400" dirty="0"/>
          </a:p>
        </p:txBody>
      </p:sp>
      <p:sp>
        <p:nvSpPr>
          <p:cNvPr id="5" name="Text Placeholder 4">
            <a:extLst>
              <a:ext uri="{FF2B5EF4-FFF2-40B4-BE49-F238E27FC236}">
                <a16:creationId xmlns:a16="http://schemas.microsoft.com/office/drawing/2014/main" id="{C5E99FAB-D441-5837-3B68-4BA4011075BF}"/>
              </a:ext>
            </a:extLst>
          </p:cNvPr>
          <p:cNvSpPr>
            <a:spLocks noGrp="1"/>
          </p:cNvSpPr>
          <p:nvPr>
            <p:ph type="body" sz="quarter" idx="13"/>
          </p:nvPr>
        </p:nvSpPr>
        <p:spPr>
          <a:solidFill>
            <a:schemeClr val="accent4"/>
          </a:solidFill>
        </p:spPr>
        <p:txBody>
          <a:bodyPr>
            <a:normAutofit fontScale="92500" lnSpcReduction="10000"/>
          </a:bodyPr>
          <a:lstStyle/>
          <a:p>
            <a:r>
              <a:rPr lang="en-US" sz="2400" b="1" dirty="0"/>
              <a:t>Stimulant medications. </a:t>
            </a:r>
          </a:p>
        </p:txBody>
      </p:sp>
      <p:sp>
        <p:nvSpPr>
          <p:cNvPr id="2" name="Title 1">
            <a:extLst>
              <a:ext uri="{FF2B5EF4-FFF2-40B4-BE49-F238E27FC236}">
                <a16:creationId xmlns:a16="http://schemas.microsoft.com/office/drawing/2014/main" id="{4064616A-DD1B-491E-E16F-320FF2D14806}"/>
              </a:ext>
            </a:extLst>
          </p:cNvPr>
          <p:cNvSpPr>
            <a:spLocks noGrp="1"/>
          </p:cNvSpPr>
          <p:nvPr>
            <p:ph type="title"/>
          </p:nvPr>
        </p:nvSpPr>
        <p:spPr>
          <a:xfrm>
            <a:off x="822960" y="964692"/>
            <a:ext cx="10515600" cy="1188720"/>
          </a:xfrm>
        </p:spPr>
        <p:txBody>
          <a:bodyPr>
            <a:noAutofit/>
          </a:bodyPr>
          <a:lstStyle/>
          <a:p>
            <a:r>
              <a:rPr lang="en-US"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Psychopharmacological Treatments for Emotional Dysregulation and Rejection sensitivity </a:t>
            </a:r>
            <a:endParaRPr lang="en-US" dirty="0"/>
          </a:p>
        </p:txBody>
      </p:sp>
    </p:spTree>
    <p:extLst>
      <p:ext uri="{BB962C8B-B14F-4D97-AF65-F5344CB8AC3E}">
        <p14:creationId xmlns:p14="http://schemas.microsoft.com/office/powerpoint/2010/main" val="313546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4673000-25BD-F0BD-9852-CD42E172B57B}"/>
              </a:ext>
            </a:extLst>
          </p:cNvPr>
          <p:cNvPicPr>
            <a:picLocks noChangeAspect="1"/>
          </p:cNvPicPr>
          <p:nvPr/>
        </p:nvPicPr>
        <p:blipFill rotWithShape="1">
          <a:blip r:embed="rId3">
            <a:alphaModFix amt="40000"/>
          </a:blip>
          <a:srcRect t="6239" b="9175"/>
          <a:stretch/>
        </p:blipFill>
        <p:spPr>
          <a:xfrm>
            <a:off x="20" y="10"/>
            <a:ext cx="12191980" cy="6857990"/>
          </a:xfrm>
          <a:prstGeom prst="rect">
            <a:avLst/>
          </a:prstGeom>
        </p:spPr>
      </p:pic>
      <p:sp>
        <p:nvSpPr>
          <p:cNvPr id="4" name="Title 3">
            <a:extLst>
              <a:ext uri="{FF2B5EF4-FFF2-40B4-BE49-F238E27FC236}">
                <a16:creationId xmlns:a16="http://schemas.microsoft.com/office/drawing/2014/main" id="{CE89BE77-1C6A-DE41-6CD1-FB081702D730}"/>
              </a:ext>
            </a:extLst>
          </p:cNvPr>
          <p:cNvSpPr>
            <a:spLocks noGrp="1"/>
          </p:cNvSpPr>
          <p:nvPr>
            <p:ph type="title"/>
          </p:nvPr>
        </p:nvSpPr>
        <p:spPr>
          <a:xfrm>
            <a:off x="518160" y="2386744"/>
            <a:ext cx="11049000" cy="2962496"/>
          </a:xfrm>
          <a:noFill/>
          <a:ln w="38100" cap="sq">
            <a:solidFill>
              <a:schemeClr val="tx1"/>
            </a:solidFill>
            <a:miter lim="800000"/>
          </a:ln>
        </p:spPr>
        <p:txBody>
          <a:bodyPr vert="horz" lIns="274320" tIns="182880" rIns="274320" bIns="182880" rtlCol="0" anchor="ctr" anchorCtr="1">
            <a:noAutofit/>
          </a:bodyPr>
          <a:lstStyle/>
          <a:p>
            <a:r>
              <a:rPr lang="en-US" sz="6600" b="1"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a:t>
            </a:r>
            <a:endParaRPr lang="en-US" sz="6600" dirty="0">
              <a:solidFill>
                <a:schemeClr val="tx1"/>
              </a:solidFill>
            </a:endParaRPr>
          </a:p>
        </p:txBody>
      </p:sp>
    </p:spTree>
    <p:extLst>
      <p:ext uri="{BB962C8B-B14F-4D97-AF65-F5344CB8AC3E}">
        <p14:creationId xmlns:p14="http://schemas.microsoft.com/office/powerpoint/2010/main" val="23712943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4672" y="627529"/>
            <a:ext cx="4491504" cy="1525883"/>
          </a:xfrm>
        </p:spPr>
        <p:txBody>
          <a:bodyPr vert="horz" lIns="182880" tIns="182880" rIns="182880" bIns="182880" rtlCol="0" anchor="ctr">
            <a:noAutofit/>
          </a:bodyPr>
          <a:lstStyle/>
          <a:p>
            <a:r>
              <a:rPr lang="en-US" sz="2400" b="1" dirty="0"/>
              <a:t>The Unacknowledged Role of </a:t>
            </a:r>
            <a:br>
              <a:rPr lang="en-US" sz="2400" b="1" dirty="0"/>
            </a:br>
            <a:r>
              <a:rPr lang="en-US" sz="2400" b="1" dirty="0"/>
              <a:t>Emotion in ADHD </a:t>
            </a:r>
            <a:endParaRPr lang="en-US" sz="2400" dirty="0"/>
          </a:p>
        </p:txBody>
      </p:sp>
      <p:sp>
        <p:nvSpPr>
          <p:cNvPr id="2" name="Content Placeholder 1">
            <a:extLst>
              <a:ext uri="{FF2B5EF4-FFF2-40B4-BE49-F238E27FC236}">
                <a16:creationId xmlns:a16="http://schemas.microsoft.com/office/drawing/2014/main" id="{D0B4577D-9AC1-2508-B621-6D8FCA91B27B}"/>
              </a:ext>
            </a:extLst>
          </p:cNvPr>
          <p:cNvSpPr>
            <a:spLocks noGrp="1"/>
          </p:cNvSpPr>
          <p:nvPr>
            <p:ph sz="half" idx="1"/>
          </p:nvPr>
        </p:nvSpPr>
        <p:spPr>
          <a:xfrm>
            <a:off x="803244" y="2638044"/>
            <a:ext cx="4492932" cy="3263206"/>
          </a:xfrm>
        </p:spPr>
        <p:txBody>
          <a:bodyPr vert="horz" lIns="91440" tIns="45720" rIns="91440" bIns="45720" rtlCol="0">
            <a:normAutofit/>
          </a:bodyPr>
          <a:lstStyle/>
          <a:p>
            <a:r>
              <a:rPr lang="en-US" sz="2400" dirty="0"/>
              <a:t>Current diagnostic criteria for ADHD include no mention of problems with with emotions.  </a:t>
            </a:r>
          </a:p>
          <a:p>
            <a:endParaRPr lang="en-US" sz="2400" dirty="0"/>
          </a:p>
          <a:p>
            <a:r>
              <a:rPr lang="en-US" sz="2400" dirty="0"/>
              <a:t>Yet Emotions: Positive and Negative Plays a huge role in Attention and Focus.  </a:t>
            </a:r>
          </a:p>
        </p:txBody>
      </p:sp>
      <p:sp>
        <p:nvSpPr>
          <p:cNvPr id="1031" name="Rectangle 1030">
            <a:extLst>
              <a:ext uri="{FF2B5EF4-FFF2-40B4-BE49-F238E27FC236}">
                <a16:creationId xmlns:a16="http://schemas.microsoft.com/office/drawing/2014/main" id="{CCB44D6C-A194-4C92-A608-1AA2CC599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865762A7-CE84-40FE-9B97-D3C158A3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otional Control at Home: Strategies for ADHD Flooding">
            <a:extLst>
              <a:ext uri="{FF2B5EF4-FFF2-40B4-BE49-F238E27FC236}">
                <a16:creationId xmlns:a16="http://schemas.microsoft.com/office/drawing/2014/main" id="{45E914A0-3370-7C01-D4B3-3DDE144396D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272789" y="1841765"/>
            <a:ext cx="4782312" cy="318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63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440680"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a:bodyPr>
          <a:lstStyle/>
          <a:p>
            <a:pPr marL="347663" indent="-347663">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Consider taking a daily multivitamin supplement that contains </a:t>
            </a:r>
            <a:r>
              <a:rPr lang="en-US" sz="2000" dirty="0">
                <a:latin typeface="Times New Roman" panose="02020603050405020304" pitchFamily="18" charset="0"/>
                <a:ea typeface="Times New Roman" panose="02020603050405020304" pitchFamily="18" charset="0"/>
              </a:rPr>
              <a:t>. </a:t>
            </a:r>
          </a:p>
          <a:p>
            <a:pPr marL="347663" indent="-347663">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Vitamin C </a:t>
            </a:r>
          </a:p>
          <a:p>
            <a:pPr marL="347663" indent="-347663">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Vitamin E, B-12, selenium and folic acid. </a:t>
            </a:r>
          </a:p>
          <a:p>
            <a:pPr marL="347663" indent="-347663">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Avoid over-load by following recommended daily allowance.</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Daily multivitamin</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6" descr="Should You Take a Multivitamin? | Shore Physicians Group">
            <a:extLst>
              <a:ext uri="{FF2B5EF4-FFF2-40B4-BE49-F238E27FC236}">
                <a16:creationId xmlns:a16="http://schemas.microsoft.com/office/drawing/2014/main" id="{9075360D-D188-E06A-9DFD-7274CEC73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94360"/>
            <a:ext cx="5958840" cy="574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14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804672" y="594360"/>
            <a:ext cx="5291326"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550920"/>
            <a:ext cx="5291326" cy="3093720"/>
          </a:xfrm>
        </p:spPr>
        <p:txBody>
          <a:bodyPr>
            <a:normAutofit/>
          </a:bodyPr>
          <a:lstStyle/>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Refined carbohydrates stimulate the release of dopamine, just as stimulant medications and adrenaline do. </a:t>
            </a:r>
            <a:endParaRPr lang="en-US" sz="2000" dirty="0">
              <a:latin typeface="Times New Roman" panose="02020603050405020304" pitchFamily="18" charset="0"/>
              <a:ea typeface="Times New Roman" panose="02020603050405020304" pitchFamily="18" charset="0"/>
            </a:endParaRPr>
          </a:p>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This means that people with ADHD get in the habit of turning to carbs to get dopamine squirt</a:t>
            </a:r>
            <a:r>
              <a:rPr lang="en-US" sz="2000" dirty="0">
                <a:latin typeface="Times New Roman" panose="02020603050405020304" pitchFamily="18" charset="0"/>
                <a:ea typeface="Times New Roman" panose="02020603050405020304" pitchFamily="18" charset="0"/>
              </a:rPr>
              <a:t>.</a:t>
            </a:r>
          </a:p>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Carbs cause insulin to be dumped into your system.</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3074" name="Picture 2" descr="The Complexity of Carbohydrates - Fanwood-Scotch Plains YMCA">
            <a:extLst>
              <a:ext uri="{FF2B5EF4-FFF2-40B4-BE49-F238E27FC236}">
                <a16:creationId xmlns:a16="http://schemas.microsoft.com/office/drawing/2014/main" id="{742F7156-1B34-D924-0785-A2475FE94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14" r="5697"/>
          <a:stretch/>
        </p:blipFill>
        <p:spPr bwMode="auto">
          <a:xfrm>
            <a:off x="6900674" y="350520"/>
            <a:ext cx="4956046" cy="6141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993647"/>
          </a:xfrm>
          <a:prstGeom prst="rect">
            <a:avLst/>
          </a:prstGeom>
          <a:solidFill>
            <a:schemeClr val="accent4"/>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Watch out for  simple carbs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66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83461" y="594360"/>
            <a:ext cx="5712537"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550920"/>
            <a:ext cx="5291326" cy="3093720"/>
          </a:xfrm>
        </p:spPr>
        <p:txBody>
          <a:bodyPr>
            <a:normAutofit/>
          </a:bodyPr>
          <a:lstStyle/>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Many people with ADHD have undiagnosed food allergies. </a:t>
            </a:r>
            <a:endParaRPr lang="en-US" sz="2000" dirty="0">
              <a:latin typeface="Times New Roman" panose="02020603050405020304" pitchFamily="18" charset="0"/>
              <a:ea typeface="Times New Roman" panose="02020603050405020304" pitchFamily="18" charset="0"/>
            </a:endParaRPr>
          </a:p>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Food allergies can have an impact on certain neurotransmitters in the brain that are involved in regulating mood and emotion, which can lead to emotional dysregulation.</a:t>
            </a:r>
            <a:endParaRPr lang="en-US" sz="2000" dirty="0">
              <a:latin typeface="Times New Roman" panose="02020603050405020304" pitchFamily="18" charset="0"/>
              <a:ea typeface="Times New Roman" panose="02020603050405020304" pitchFamily="18" charset="0"/>
            </a:endParaRPr>
          </a:p>
          <a:p>
            <a:pPr marL="285750" marR="0" indent="-285750">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The symptoms of allergens can cause feelings of anxiety or fear.</a:t>
            </a:r>
            <a:endParaRPr lang="en-US" sz="2000" dirty="0">
              <a:effectLst/>
              <a:latin typeface="Times New Roman" panose="02020603050405020304" pitchFamily="18" charset="0"/>
              <a:ea typeface="Times New Roman" panose="02020603050405020304" pitchFamily="18" charset="0"/>
            </a:endParaRPr>
          </a:p>
          <a:p>
            <a:pPr marL="285750" marR="0" indent="-285750">
              <a:buFont typeface="Wingdings" pitchFamily="2" charset="2"/>
              <a:buChar char="v"/>
            </a:pPr>
            <a:endParaRPr lang="en-US" sz="2000" dirty="0">
              <a:solidFill>
                <a:srgbClr val="1A1A1A"/>
              </a:solidFill>
              <a:latin typeface="Times New Roman" panose="02020603050405020304" pitchFamily="18" charset="0"/>
            </a:endParaRPr>
          </a:p>
        </p:txBody>
      </p:sp>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993647"/>
          </a:xfrm>
          <a:prstGeom prst="rect">
            <a:avLst/>
          </a:prstGeom>
          <a:solidFill>
            <a:schemeClr val="accent3"/>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Watch out for other food allergies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78" name="Picture 6" descr="How severe can allergy reactions become? - Apollo Hospitals Blog">
            <a:extLst>
              <a:ext uri="{FF2B5EF4-FFF2-40B4-BE49-F238E27FC236}">
                <a16:creationId xmlns:a16="http://schemas.microsoft.com/office/drawing/2014/main" id="{3F9BE22A-9B32-A4EC-2D28-735B9F4D4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213" y="618451"/>
            <a:ext cx="5291326" cy="586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83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167640" y="594360"/>
            <a:ext cx="5928358"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550920"/>
            <a:ext cx="5291326" cy="3093720"/>
          </a:xfrm>
        </p:spPr>
        <p:txBody>
          <a:bodyPr>
            <a:normAutofit/>
          </a:bodyPr>
          <a:lstStyle/>
          <a:p>
            <a:pPr marL="285750" marR="0" indent="-285750">
              <a:buFont typeface="Wingdings" pitchFamily="2" charset="2"/>
              <a:buChar char="v"/>
            </a:pPr>
            <a:r>
              <a:rPr lang="en-US" sz="2000" dirty="0">
                <a:solidFill>
                  <a:srgbClr val="1A1A1A"/>
                </a:solidFill>
                <a:latin typeface="Times New Roman" panose="02020603050405020304" pitchFamily="18" charset="0"/>
              </a:rPr>
              <a:t>It is estimated that 75 percent of us are chronically dehydrated</a:t>
            </a:r>
          </a:p>
          <a:p>
            <a:pPr marL="285750" marR="0" indent="-285750">
              <a:buFont typeface="Wingdings" pitchFamily="2" charset="2"/>
              <a:buChar char="v"/>
            </a:pPr>
            <a:r>
              <a:rPr lang="en-US" sz="2000" dirty="0">
                <a:solidFill>
                  <a:srgbClr val="1A1A1A"/>
                </a:solidFill>
                <a:latin typeface="Times New Roman" panose="02020603050405020304" pitchFamily="18" charset="0"/>
              </a:rPr>
              <a:t>Dehydration can lead to decreased focus, increased irritability, fatigue, and difficulty concentrating.</a:t>
            </a:r>
          </a:p>
          <a:p>
            <a:pPr marL="285750" indent="-285750">
              <a:buFont typeface="Wingdings" pitchFamily="2" charset="2"/>
              <a:buChar char="v"/>
            </a:pPr>
            <a:r>
              <a:rPr lang="en-US" sz="2000" dirty="0">
                <a:solidFill>
                  <a:srgbClr val="1A1A1A"/>
                </a:solidFill>
                <a:latin typeface="Times New Roman" panose="02020603050405020304" pitchFamily="18" charset="0"/>
              </a:rPr>
              <a:t>Dehydration can also lead to changes in the levels of certain neurotransmitters, such as dopamine and serotonin, which are involved in regulating mood and emotion.</a:t>
            </a:r>
          </a:p>
          <a:p>
            <a:pPr marL="285750" marR="0" indent="-285750">
              <a:buFont typeface="Wingdings" pitchFamily="2" charset="2"/>
              <a:buChar char="v"/>
            </a:pPr>
            <a:endParaRPr lang="en-US" sz="2000" dirty="0">
              <a:solidFill>
                <a:srgbClr val="1A1A1A"/>
              </a:solidFill>
              <a:latin typeface="Times New Roman" panose="02020603050405020304" pitchFamily="18" charset="0"/>
            </a:endParaRPr>
          </a:p>
        </p:txBody>
      </p:sp>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993647"/>
          </a:xfrm>
          <a:prstGeom prst="rect">
            <a:avLst/>
          </a:prstGeom>
          <a:solidFill>
            <a:schemeClr val="bg2"/>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Increase Water Intake (Drive them to Drink) </a:t>
            </a:r>
          </a:p>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80" name="Picture 8" descr="All You Need To Know About Dehydration | Femina.in">
            <a:extLst>
              <a:ext uri="{FF2B5EF4-FFF2-40B4-BE49-F238E27FC236}">
                <a16:creationId xmlns:a16="http://schemas.microsoft.com/office/drawing/2014/main" id="{B7ECBBFB-F96E-DF1B-FFAB-278D9528C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2" y="304800"/>
            <a:ext cx="5745478" cy="620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97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487680" y="594360"/>
            <a:ext cx="5608318"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146706"/>
            <a:ext cx="5291326" cy="3497934"/>
          </a:xfrm>
        </p:spPr>
        <p:txBody>
          <a:bodyPr>
            <a:normAutofit/>
          </a:bodyPr>
          <a:lstStyle/>
          <a:p>
            <a:pPr marL="285750" marR="0" indent="-271463">
              <a:buFont typeface="Wingdings" pitchFamily="2" charset="2"/>
              <a:buChar char="v"/>
            </a:pPr>
            <a:r>
              <a:rPr lang="en-US" sz="2000" dirty="0">
                <a:solidFill>
                  <a:srgbClr val="1A1A1A"/>
                </a:solidFill>
                <a:latin typeface="Times New Roman" panose="02020603050405020304" pitchFamily="18" charset="0"/>
              </a:rPr>
              <a:t>People with ADHD are at greater risk for developing an eating problem than the general public. </a:t>
            </a:r>
          </a:p>
          <a:p>
            <a:pPr marL="285750" marR="0" indent="-285750">
              <a:buFont typeface="Wingdings" pitchFamily="2" charset="2"/>
              <a:buChar char="v"/>
            </a:pPr>
            <a:r>
              <a:rPr lang="en-US" sz="2000" dirty="0">
                <a:solidFill>
                  <a:srgbClr val="1A1A1A"/>
                </a:solidFill>
                <a:latin typeface="Times New Roman" panose="02020603050405020304" pitchFamily="18" charset="0"/>
              </a:rPr>
              <a:t>Food as a source of stimulating conflict. </a:t>
            </a:r>
          </a:p>
          <a:p>
            <a:pPr marL="285750" marR="0" indent="-285750">
              <a:buFont typeface="Wingdings" pitchFamily="2" charset="2"/>
              <a:buChar char="v"/>
            </a:pPr>
            <a:r>
              <a:rPr lang="en-US" sz="2000" dirty="0">
                <a:solidFill>
                  <a:srgbClr val="1A1A1A"/>
                </a:solidFill>
                <a:latin typeface="Times New Roman" panose="02020603050405020304" pitchFamily="18" charset="0"/>
              </a:rPr>
              <a:t>Inconsistent and unhealthy cycle of an eating can impact attentional and emotional regulation. </a:t>
            </a:r>
          </a:p>
          <a:p>
            <a:pPr marL="285750" marR="0" indent="-285750">
              <a:buFont typeface="Wingdings" pitchFamily="2" charset="2"/>
              <a:buChar char="v"/>
            </a:pPr>
            <a:endParaRPr lang="en-US" sz="2000" dirty="0">
              <a:solidFill>
                <a:srgbClr val="1A1A1A"/>
              </a:solidFill>
              <a:latin typeface="Times New Roman" panose="02020603050405020304" pitchFamily="18" charset="0"/>
            </a:endParaRPr>
          </a:p>
        </p:txBody>
      </p:sp>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673607"/>
          </a:xfrm>
          <a:prstGeom prst="rect">
            <a:avLst/>
          </a:prstGeom>
          <a:solidFill>
            <a:schemeClr val="accent3"/>
          </a:solidFill>
          <a:ln>
            <a:solidFill>
              <a:schemeClr val="accent1"/>
            </a:solidFill>
          </a:ln>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Monitor eating habits  </a:t>
            </a:r>
          </a:p>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82" name="Picture 10" descr="ADHD &amp; Food">
            <a:extLst>
              <a:ext uri="{FF2B5EF4-FFF2-40B4-BE49-F238E27FC236}">
                <a16:creationId xmlns:a16="http://schemas.microsoft.com/office/drawing/2014/main" id="{C9BA89E7-5459-94DF-3962-0E0A00AF6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2" y="289560"/>
            <a:ext cx="5714998" cy="635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95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804672" y="594360"/>
            <a:ext cx="5398008"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146706"/>
            <a:ext cx="5291326" cy="3497934"/>
          </a:xfrm>
        </p:spPr>
        <p:txBody>
          <a:bodyPr>
            <a:normAutofit lnSpcReduction="10000"/>
          </a:bodyPr>
          <a:lstStyle/>
          <a:p>
            <a:pPr marL="285750" indent="-271463">
              <a:buFont typeface="Wingdings" pitchFamily="2" charset="2"/>
              <a:buChar char="v"/>
            </a:pPr>
            <a:r>
              <a:rPr lang="en-US" sz="2000" dirty="0">
                <a:solidFill>
                  <a:srgbClr val="1A1A1A"/>
                </a:solidFill>
                <a:latin typeface="Times New Roman" panose="02020603050405020304" pitchFamily="18" charset="0"/>
              </a:rPr>
              <a:t>Low levels of omega-3s lead to chronic inflammation throughout the body</a:t>
            </a:r>
          </a:p>
          <a:p>
            <a:pPr marL="285750" indent="-271463">
              <a:buFont typeface="Wingdings" pitchFamily="2" charset="2"/>
              <a:buChar char="v"/>
            </a:pPr>
            <a:r>
              <a:rPr lang="en-US" sz="2000" dirty="0">
                <a:solidFill>
                  <a:srgbClr val="1A1A1A"/>
                </a:solidFill>
                <a:latin typeface="Times New Roman" panose="02020603050405020304" pitchFamily="18" charset="0"/>
              </a:rPr>
              <a:t>Individuals with ADD are especially low in omega-3s. </a:t>
            </a:r>
          </a:p>
          <a:p>
            <a:pPr marL="285750" indent="-271463">
              <a:buFont typeface="Wingdings" pitchFamily="2" charset="2"/>
              <a:buChar char="v"/>
            </a:pPr>
            <a:r>
              <a:rPr lang="en-US" sz="2000" dirty="0">
                <a:solidFill>
                  <a:srgbClr val="1A1A1A"/>
                </a:solidFill>
                <a:latin typeface="Times New Roman" panose="02020603050405020304" pitchFamily="18" charset="0"/>
              </a:rPr>
              <a:t>Aside from the general health benefits of omega-3, we know that omega-3s increase the levels of dopamine in the body, as do ADHD stimulants.</a:t>
            </a:r>
          </a:p>
          <a:p>
            <a:pPr marL="285750" indent="-271463">
              <a:buFont typeface="Wingdings" pitchFamily="2" charset="2"/>
              <a:buChar char="v"/>
            </a:pPr>
            <a:r>
              <a:rPr lang="en-US" sz="2000" dirty="0">
                <a:solidFill>
                  <a:srgbClr val="1A1A1A"/>
                </a:solidFill>
                <a:latin typeface="Times New Roman" panose="02020603050405020304" pitchFamily="18" charset="0"/>
              </a:rPr>
              <a:t>Watch out for oxidization and it impact on the brain. </a:t>
            </a:r>
          </a:p>
          <a:p>
            <a:pPr marL="285750" indent="-271463">
              <a:buFont typeface="Wingdings" pitchFamily="2" charset="2"/>
              <a:buChar char="v"/>
            </a:pPr>
            <a:endParaRPr lang="en-US" sz="2000" dirty="0">
              <a:solidFill>
                <a:srgbClr val="1A1A1A"/>
              </a:solidFill>
              <a:latin typeface="Times New Roman" panose="02020603050405020304" pitchFamily="18" charset="0"/>
            </a:endParaRPr>
          </a:p>
        </p:txBody>
      </p:sp>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673607"/>
          </a:xfrm>
          <a:prstGeom prst="rect">
            <a:avLst/>
          </a:prstGeom>
          <a:solidFill>
            <a:srgbClr val="92D050"/>
          </a:solidFill>
          <a:ln>
            <a:solidFill>
              <a:schemeClr val="accent1"/>
            </a:solidFill>
          </a:ln>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8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Tap the Oil Daily (Omega-3s)</a:t>
            </a:r>
            <a:r>
              <a:rPr lang="en-US" sz="62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p>
          <a:p>
            <a:pPr marL="0" indent="0" algn="ctr">
              <a:buNone/>
            </a:pPr>
            <a:r>
              <a:rPr lang="en-US" sz="24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p>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84" name="Picture 12">
            <a:extLst>
              <a:ext uri="{FF2B5EF4-FFF2-40B4-BE49-F238E27FC236}">
                <a16:creationId xmlns:a16="http://schemas.microsoft.com/office/drawing/2014/main" id="{A33EFDB3-B51A-3B2A-8B49-87A1E23E4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720" y="685800"/>
            <a:ext cx="469392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79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804672" y="594360"/>
            <a:ext cx="5474208" cy="1559407"/>
          </a:xfrm>
        </p:spPr>
        <p:txBody>
          <a:bodyPr>
            <a:normAutofit fontScale="90000"/>
          </a:bodyPr>
          <a:lstStyle/>
          <a:p>
            <a:r>
              <a:rPr lang="en-US" sz="2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Nutritional Strategies  for Managing Emotional Dysregulation and Rejection sensitivity </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804672" y="3146706"/>
            <a:ext cx="5291326" cy="3497934"/>
          </a:xfrm>
        </p:spPr>
        <p:txBody>
          <a:bodyPr>
            <a:normAutofit lnSpcReduction="10000"/>
          </a:bodyPr>
          <a:lstStyle/>
          <a:p>
            <a:pPr marL="357187" indent="-342900">
              <a:buFont typeface="Wingdings" pitchFamily="2" charset="2"/>
              <a:buChar char="v"/>
            </a:pPr>
            <a:r>
              <a:rPr lang="en-US" sz="2000" dirty="0">
                <a:solidFill>
                  <a:srgbClr val="1A1A1A"/>
                </a:solidFill>
                <a:latin typeface="Times New Roman" panose="02020603050405020304" pitchFamily="18" charset="0"/>
              </a:rPr>
              <a:t>Zinc regulates the neurotransmitter dopamine. </a:t>
            </a:r>
          </a:p>
          <a:p>
            <a:pPr marL="285750" indent="-271463">
              <a:buFont typeface="Wingdings" pitchFamily="2" charset="2"/>
              <a:buChar char="v"/>
            </a:pPr>
            <a:r>
              <a:rPr lang="en-US" sz="2000" dirty="0">
                <a:solidFill>
                  <a:srgbClr val="1A1A1A"/>
                </a:solidFill>
                <a:latin typeface="Times New Roman" panose="02020603050405020304" pitchFamily="18" charset="0"/>
              </a:rPr>
              <a:t>Iron is necessary for making dopamine. </a:t>
            </a:r>
          </a:p>
          <a:p>
            <a:pPr marL="285750" indent="-271463">
              <a:buFont typeface="Wingdings" pitchFamily="2" charset="2"/>
              <a:buChar char="v"/>
            </a:pPr>
            <a:r>
              <a:rPr lang="en-US" sz="2000" dirty="0">
                <a:solidFill>
                  <a:srgbClr val="1A1A1A"/>
                </a:solidFill>
                <a:latin typeface="Times New Roman" panose="02020603050405020304" pitchFamily="18" charset="0"/>
              </a:rPr>
              <a:t>Like zinc, magnesium is used to make neurotransmitters involved in attention and concentration, and it has a calming effect on the brain.</a:t>
            </a:r>
          </a:p>
          <a:p>
            <a:pPr marL="285750" indent="-271463">
              <a:buFont typeface="Wingdings" pitchFamily="2" charset="2"/>
              <a:buChar char="v"/>
            </a:pPr>
            <a:r>
              <a:rPr lang="en-US" sz="2000" dirty="0">
                <a:solidFill>
                  <a:srgbClr val="1A1A1A"/>
                </a:solidFill>
                <a:latin typeface="Times New Roman" panose="02020603050405020304" pitchFamily="18" charset="0"/>
              </a:rPr>
              <a:t>While diet is the safest way to increase all three mineral levels, a multivitamin/multimineral with iron will ensure that you or your child gets the daily reference value (DRV) of these miner</a:t>
            </a:r>
          </a:p>
          <a:p>
            <a:pPr marL="285750" indent="-271463">
              <a:buFont typeface="Wingdings" pitchFamily="2" charset="2"/>
              <a:buChar char="v"/>
            </a:pPr>
            <a:endParaRPr lang="en-US" sz="2000" dirty="0">
              <a:solidFill>
                <a:srgbClr val="1A1A1A"/>
              </a:solidFill>
              <a:latin typeface="Times New Roman" panose="02020603050405020304" pitchFamily="18" charset="0"/>
            </a:endParaRPr>
          </a:p>
        </p:txBody>
      </p:sp>
      <p:sp>
        <p:nvSpPr>
          <p:cNvPr id="4" name="Text Placeholder 1">
            <a:extLst>
              <a:ext uri="{FF2B5EF4-FFF2-40B4-BE49-F238E27FC236}">
                <a16:creationId xmlns:a16="http://schemas.microsoft.com/office/drawing/2014/main" id="{25FBC8D0-3E7A-2C11-1F98-82EC88329328}"/>
              </a:ext>
            </a:extLst>
          </p:cNvPr>
          <p:cNvSpPr txBox="1">
            <a:spLocks/>
          </p:cNvSpPr>
          <p:nvPr/>
        </p:nvSpPr>
        <p:spPr>
          <a:xfrm>
            <a:off x="838200" y="2313433"/>
            <a:ext cx="5074920" cy="673607"/>
          </a:xfrm>
          <a:prstGeom prst="rect">
            <a:avLst/>
          </a:prstGeom>
          <a:solidFill>
            <a:schemeClr val="accent1"/>
          </a:solidFill>
          <a:ln>
            <a:solidFill>
              <a:schemeClr val="accent1"/>
            </a:solidFill>
          </a:ln>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8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Include Zinc, Iron, and Magnesium</a:t>
            </a:r>
            <a:endParaRPr lang="en-US" sz="24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endParaRPr>
          </a:p>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86" name="Picture 14" descr="All you need to know about zinc supplements!">
            <a:extLst>
              <a:ext uri="{FF2B5EF4-FFF2-40B4-BE49-F238E27FC236}">
                <a16:creationId xmlns:a16="http://schemas.microsoft.com/office/drawing/2014/main" id="{5F60B6DE-92A9-A2D3-233E-9E0009BF2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868680"/>
            <a:ext cx="492252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98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4673000-25BD-F0BD-9852-CD42E172B57B}"/>
              </a:ext>
            </a:extLst>
          </p:cNvPr>
          <p:cNvPicPr>
            <a:picLocks noChangeAspect="1"/>
          </p:cNvPicPr>
          <p:nvPr/>
        </p:nvPicPr>
        <p:blipFill rotWithShape="1">
          <a:blip r:embed="rId3">
            <a:alphaModFix amt="40000"/>
          </a:blip>
          <a:srcRect t="6239" b="9175"/>
          <a:stretch/>
        </p:blipFill>
        <p:spPr>
          <a:xfrm>
            <a:off x="20" y="10"/>
            <a:ext cx="12191980" cy="6857990"/>
          </a:xfrm>
          <a:prstGeom prst="rect">
            <a:avLst/>
          </a:prstGeom>
        </p:spPr>
      </p:pic>
      <p:sp>
        <p:nvSpPr>
          <p:cNvPr id="4" name="Title 3">
            <a:extLst>
              <a:ext uri="{FF2B5EF4-FFF2-40B4-BE49-F238E27FC236}">
                <a16:creationId xmlns:a16="http://schemas.microsoft.com/office/drawing/2014/main" id="{CE89BE77-1C6A-DE41-6CD1-FB081702D730}"/>
              </a:ext>
            </a:extLst>
          </p:cNvPr>
          <p:cNvSpPr>
            <a:spLocks noGrp="1"/>
          </p:cNvSpPr>
          <p:nvPr>
            <p:ph type="title"/>
          </p:nvPr>
        </p:nvSpPr>
        <p:spPr>
          <a:xfrm>
            <a:off x="518160" y="2386744"/>
            <a:ext cx="11049000" cy="2962496"/>
          </a:xfrm>
          <a:noFill/>
          <a:ln w="38100" cap="sq">
            <a:solidFill>
              <a:schemeClr val="tx1"/>
            </a:solidFill>
            <a:miter lim="800000"/>
          </a:ln>
        </p:spPr>
        <p:txBody>
          <a:bodyPr vert="horz" lIns="274320" tIns="182880" rIns="274320" bIns="182880" rtlCol="0" anchor="ctr" anchorCtr="1">
            <a:noAutofit/>
          </a:bodyPr>
          <a:lstStyle/>
          <a:p>
            <a:r>
              <a:rPr lang="en-US" sz="6600" b="1"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rPr>
              <a:t>Behavioral and Emotional Coping </a:t>
            </a:r>
            <a:r>
              <a:rPr lang="en-US" sz="6600" b="1"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Strategies</a:t>
            </a:r>
            <a:endParaRPr lang="en-US" sz="6600" dirty="0">
              <a:solidFill>
                <a:schemeClr val="tx1"/>
              </a:solidFill>
            </a:endParaRPr>
          </a:p>
        </p:txBody>
      </p:sp>
    </p:spTree>
    <p:extLst>
      <p:ext uri="{BB962C8B-B14F-4D97-AF65-F5344CB8AC3E}">
        <p14:creationId xmlns:p14="http://schemas.microsoft.com/office/powerpoint/2010/main" val="897697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77799-AE42-6895-BFFA-9F711DA9C5C6}"/>
              </a:ext>
            </a:extLst>
          </p:cNvPr>
          <p:cNvSpPr>
            <a:spLocks noGrp="1"/>
          </p:cNvSpPr>
          <p:nvPr>
            <p:ph type="title"/>
          </p:nvPr>
        </p:nvSpPr>
        <p:spPr>
          <a:xfrm>
            <a:off x="804672" y="978776"/>
            <a:ext cx="4486656" cy="1174991"/>
          </a:xfrm>
        </p:spPr>
        <p:txBody>
          <a:bodyPr>
            <a:normAutofit/>
          </a:bodyPr>
          <a:lstStyle/>
          <a:p>
            <a:r>
              <a:rPr lang="en-US" sz="2200"/>
              <a:t>The goals of Emotional and Behavioral coping</a:t>
            </a:r>
          </a:p>
        </p:txBody>
      </p:sp>
      <p:sp>
        <p:nvSpPr>
          <p:cNvPr id="5" name="Content Placeholder 4">
            <a:extLst>
              <a:ext uri="{FF2B5EF4-FFF2-40B4-BE49-F238E27FC236}">
                <a16:creationId xmlns:a16="http://schemas.microsoft.com/office/drawing/2014/main" id="{51AD432B-41D4-CA87-1892-37246B0407A2}"/>
              </a:ext>
            </a:extLst>
          </p:cNvPr>
          <p:cNvSpPr>
            <a:spLocks noGrp="1"/>
          </p:cNvSpPr>
          <p:nvPr>
            <p:ph idx="1"/>
          </p:nvPr>
        </p:nvSpPr>
        <p:spPr>
          <a:xfrm>
            <a:off x="472440" y="2640692"/>
            <a:ext cx="5288280" cy="3255252"/>
          </a:xfrm>
        </p:spPr>
        <p:txBody>
          <a:bodyPr>
            <a:normAutofit/>
          </a:bodyPr>
          <a:lstStyle/>
          <a:p>
            <a:pPr>
              <a:buFont typeface="Wingdings" pitchFamily="2" charset="2"/>
              <a:buChar char="v"/>
            </a:pPr>
            <a:r>
              <a:rPr lang="en-US" dirty="0"/>
              <a:t>To reduce stressful environmental conditions and maximize the chance of recovery. </a:t>
            </a:r>
          </a:p>
          <a:p>
            <a:pPr>
              <a:buFont typeface="Wingdings" pitchFamily="2" charset="2"/>
              <a:buChar char="v"/>
            </a:pPr>
            <a:r>
              <a:rPr lang="en-US" dirty="0"/>
              <a:t>To adjust or tolerate negative events. </a:t>
            </a:r>
          </a:p>
          <a:p>
            <a:pPr>
              <a:buFont typeface="Wingdings" pitchFamily="2" charset="2"/>
              <a:buChar char="v"/>
            </a:pPr>
            <a:r>
              <a:rPr lang="en-US" dirty="0"/>
              <a:t>To maintain a positive self-image. </a:t>
            </a:r>
          </a:p>
          <a:p>
            <a:pPr>
              <a:buFont typeface="Wingdings" pitchFamily="2" charset="2"/>
              <a:buChar char="v"/>
            </a:pPr>
            <a:r>
              <a:rPr lang="en-US" dirty="0"/>
              <a:t>To maintain emotional equilibrium</a:t>
            </a:r>
          </a:p>
          <a:p>
            <a:pPr>
              <a:buFont typeface="Wingdings" pitchFamily="2" charset="2"/>
              <a:buChar char="v"/>
            </a:pPr>
            <a:r>
              <a:rPr lang="en-US" dirty="0"/>
              <a:t>To continue satisfying relationship with others. </a:t>
            </a:r>
          </a:p>
          <a:p>
            <a:pPr>
              <a:buFont typeface="Wingdings" pitchFamily="2" charset="2"/>
              <a:buChar char="v"/>
            </a:pPr>
            <a:endParaRPr lang="en-US" dirty="0"/>
          </a:p>
        </p:txBody>
      </p:sp>
      <p:pic>
        <p:nvPicPr>
          <p:cNvPr id="5122" name="Picture 2" descr="43,483 Changing Emotions Stock Photos, Pictures &amp; Royalty-Free Images -  iStock">
            <a:extLst>
              <a:ext uri="{FF2B5EF4-FFF2-40B4-BE49-F238E27FC236}">
                <a16:creationId xmlns:a16="http://schemas.microsoft.com/office/drawing/2014/main" id="{99B15C64-C369-AAAA-B20E-C976ECBD54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31" r="108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66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8A6E3B4-81DD-01AC-B022-3EA9B11EEBB1}"/>
              </a:ext>
            </a:extLst>
          </p:cNvPr>
          <p:cNvSpPr>
            <a:spLocks noGrp="1"/>
          </p:cNvSpPr>
          <p:nvPr>
            <p:ph type="body" idx="1"/>
          </p:nvPr>
        </p:nvSpPr>
        <p:spPr>
          <a:xfrm>
            <a:off x="1143000" y="2313433"/>
            <a:ext cx="4710684" cy="704087"/>
          </a:xfrm>
        </p:spPr>
        <p:txBody>
          <a:bodyPr/>
          <a:lstStyle/>
          <a:p>
            <a:r>
              <a:rPr lang="en-US" sz="1800" b="1" dirty="0">
                <a:solidFill>
                  <a:srgbClr val="212121"/>
                </a:solidFill>
                <a:effectLst/>
                <a:latin typeface="+mj-lt"/>
                <a:ea typeface="Times New Roman" panose="02020603050405020304" pitchFamily="18" charset="0"/>
              </a:rPr>
              <a:t>Emotion-Focused Coping Skills</a:t>
            </a:r>
            <a:endParaRPr lang="en-US" sz="1800" b="1" dirty="0">
              <a:effectLst/>
              <a:latin typeface="+mj-lt"/>
              <a:ea typeface="Times New Roman" panose="02020603050405020304" pitchFamily="18" charset="0"/>
            </a:endParaRPr>
          </a:p>
        </p:txBody>
      </p:sp>
      <p:sp>
        <p:nvSpPr>
          <p:cNvPr id="8" name="Content Placeholder 7">
            <a:extLst>
              <a:ext uri="{FF2B5EF4-FFF2-40B4-BE49-F238E27FC236}">
                <a16:creationId xmlns:a16="http://schemas.microsoft.com/office/drawing/2014/main" id="{2231841A-C047-A4DB-6730-4771575B62C4}"/>
              </a:ext>
            </a:extLst>
          </p:cNvPr>
          <p:cNvSpPr>
            <a:spLocks noGrp="1"/>
          </p:cNvSpPr>
          <p:nvPr>
            <p:ph sz="half" idx="2"/>
          </p:nvPr>
        </p:nvSpPr>
        <p:spPr>
          <a:xfrm>
            <a:off x="1143000" y="3143250"/>
            <a:ext cx="4710684" cy="2596776"/>
          </a:xfrm>
        </p:spPr>
        <p:txBody>
          <a:bodyPr>
            <a:noAutofit/>
          </a:bodyPr>
          <a:lstStyle/>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Help children and adolescents  deal with feelings so they are less stressed</a:t>
            </a:r>
          </a:p>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Teaches how to tolerate stress and gain perseverance</a:t>
            </a:r>
          </a:p>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Necessary for situations that cannot be changed. </a:t>
            </a:r>
          </a:p>
        </p:txBody>
      </p:sp>
      <p:sp>
        <p:nvSpPr>
          <p:cNvPr id="9" name="Content Placeholder 8">
            <a:extLst>
              <a:ext uri="{FF2B5EF4-FFF2-40B4-BE49-F238E27FC236}">
                <a16:creationId xmlns:a16="http://schemas.microsoft.com/office/drawing/2014/main" id="{571579F8-B8A3-8096-D9CA-4040500D021B}"/>
              </a:ext>
            </a:extLst>
          </p:cNvPr>
          <p:cNvSpPr>
            <a:spLocks noGrp="1"/>
          </p:cNvSpPr>
          <p:nvPr>
            <p:ph sz="quarter" idx="4"/>
          </p:nvPr>
        </p:nvSpPr>
        <p:spPr>
          <a:xfrm>
            <a:off x="6338316" y="3143250"/>
            <a:ext cx="4710684" cy="2596776"/>
          </a:xfrm>
        </p:spPr>
        <p:txBody>
          <a:bodyPr>
            <a:normAutofit/>
          </a:bodyPr>
          <a:lstStyle/>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Involve taking action to change a situation</a:t>
            </a:r>
            <a:endParaRPr lang="en-US" sz="2200" dirty="0">
              <a:effectLst/>
              <a:latin typeface="+mj-lt"/>
              <a:ea typeface="Times New Roman" panose="02020603050405020304" pitchFamily="18" charset="0"/>
            </a:endParaRPr>
          </a:p>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Empower children and adolescents to take control of a difficult situation</a:t>
            </a:r>
            <a:endParaRPr lang="en-US" sz="2200" dirty="0">
              <a:effectLst/>
              <a:latin typeface="+mj-lt"/>
              <a:ea typeface="Times New Roman" panose="02020603050405020304" pitchFamily="18" charset="0"/>
            </a:endParaRPr>
          </a:p>
          <a:p>
            <a:pPr marR="0" lvl="0" fontAlgn="base">
              <a:spcBef>
                <a:spcPts val="0"/>
              </a:spcBef>
              <a:spcAft>
                <a:spcPts val="0"/>
              </a:spcAft>
              <a:buSzPts val="1000"/>
              <a:buFont typeface="Wingdings" pitchFamily="2" charset="2"/>
              <a:buChar char="v"/>
              <a:tabLst>
                <a:tab pos="457200" algn="l"/>
              </a:tabLst>
            </a:pPr>
            <a:r>
              <a:rPr lang="en-US" sz="2200" dirty="0">
                <a:solidFill>
                  <a:srgbClr val="212121"/>
                </a:solidFill>
                <a:effectLst/>
                <a:latin typeface="+mj-lt"/>
                <a:ea typeface="Times New Roman" panose="02020603050405020304" pitchFamily="18" charset="0"/>
              </a:rPr>
              <a:t>Necessary for situations where things can be changed.</a:t>
            </a:r>
            <a:endParaRPr lang="en-US" sz="2200" dirty="0">
              <a:effectLst/>
              <a:latin typeface="+mj-lt"/>
              <a:ea typeface="Times New Roman" panose="02020603050405020304" pitchFamily="18" charset="0"/>
            </a:endParaRPr>
          </a:p>
        </p:txBody>
      </p:sp>
      <p:sp>
        <p:nvSpPr>
          <p:cNvPr id="10" name="Text Placeholder 9">
            <a:extLst>
              <a:ext uri="{FF2B5EF4-FFF2-40B4-BE49-F238E27FC236}">
                <a16:creationId xmlns:a16="http://schemas.microsoft.com/office/drawing/2014/main" id="{646C75A7-98B3-0C32-875A-E32C1A24594A}"/>
              </a:ext>
            </a:extLst>
          </p:cNvPr>
          <p:cNvSpPr>
            <a:spLocks noGrp="1"/>
          </p:cNvSpPr>
          <p:nvPr>
            <p:ph type="body" sz="quarter" idx="13"/>
          </p:nvPr>
        </p:nvSpPr>
        <p:spPr>
          <a:xfrm>
            <a:off x="6338316" y="2313433"/>
            <a:ext cx="4710684" cy="704087"/>
          </a:xfrm>
        </p:spPr>
        <p:txBody>
          <a:bodyPr/>
          <a:lstStyle/>
          <a:p>
            <a:r>
              <a:rPr lang="en-US" sz="1800" b="1" dirty="0">
                <a:solidFill>
                  <a:srgbClr val="212121"/>
                </a:solidFill>
                <a:effectLst/>
                <a:latin typeface="+mj-lt"/>
                <a:ea typeface="Times New Roman" panose="02020603050405020304" pitchFamily="18" charset="0"/>
              </a:rPr>
              <a:t>Problem-Focused Coping Skills</a:t>
            </a:r>
            <a:endParaRPr lang="en-US" sz="1800" b="1" dirty="0">
              <a:effectLst/>
              <a:latin typeface="+mj-lt"/>
              <a:ea typeface="Times New Roman" panose="02020603050405020304" pitchFamily="18" charset="0"/>
            </a:endParaRPr>
          </a:p>
        </p:txBody>
      </p:sp>
      <p:sp>
        <p:nvSpPr>
          <p:cNvPr id="4" name="Title 3">
            <a:extLst>
              <a:ext uri="{FF2B5EF4-FFF2-40B4-BE49-F238E27FC236}">
                <a16:creationId xmlns:a16="http://schemas.microsoft.com/office/drawing/2014/main" id="{BBD60513-4CD1-9AB5-F173-ADA3D2A892E5}"/>
              </a:ext>
            </a:extLst>
          </p:cNvPr>
          <p:cNvSpPr>
            <a:spLocks noGrp="1"/>
          </p:cNvSpPr>
          <p:nvPr>
            <p:ph type="title"/>
          </p:nvPr>
        </p:nvSpPr>
        <p:spPr/>
        <p:txBody>
          <a:bodyPr>
            <a:normAutofit/>
          </a:bodyPr>
          <a:lstStyle/>
          <a:p>
            <a:r>
              <a:rPr lang="en-US" sz="3200" dirty="0">
                <a:solidFill>
                  <a:srgbClr val="1A1A1A"/>
                </a:solidFill>
                <a:effectLst/>
                <a:latin typeface="Times New Roman" panose="02020603050405020304" pitchFamily="18" charset="0"/>
                <a:ea typeface="Times New Roman" panose="02020603050405020304" pitchFamily="18" charset="0"/>
              </a:rPr>
              <a:t>Two Types of Coping Skills</a:t>
            </a:r>
            <a:endParaRPr lang="en-US" sz="3200" dirty="0"/>
          </a:p>
        </p:txBody>
      </p:sp>
    </p:spTree>
    <p:extLst>
      <p:ext uri="{BB962C8B-B14F-4D97-AF65-F5344CB8AC3E}">
        <p14:creationId xmlns:p14="http://schemas.microsoft.com/office/powerpoint/2010/main" val="93902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02" name="Picture 6" descr="The History of ADHD» The History of ADHD part 1: 1798">
            <a:extLst>
              <a:ext uri="{FF2B5EF4-FFF2-40B4-BE49-F238E27FC236}">
                <a16:creationId xmlns:a16="http://schemas.microsoft.com/office/drawing/2014/main" id="{49553798-0717-658D-361F-58E24D55979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08117" y="3377509"/>
            <a:ext cx="2298827" cy="2734043"/>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42A9B402-66F6-477C-803C-FC8508A97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6119732" y="1828799"/>
            <a:ext cx="5291327" cy="3004458"/>
          </a:xfrm>
          <a:solidFill>
            <a:srgbClr val="FFFFFF"/>
          </a:solidFill>
          <a:ln>
            <a:solidFill>
              <a:srgbClr val="404040"/>
            </a:solidFill>
          </a:ln>
        </p:spPr>
        <p:txBody>
          <a:bodyPr vert="horz" lIns="182880" tIns="182880" rIns="182880" bIns="182880" rtlCol="0" anchor="ctr">
            <a:normAutofit/>
          </a:bodyPr>
          <a:lstStyle/>
          <a:p>
            <a:r>
              <a:rPr lang="en-US" sz="3200" dirty="0">
                <a:solidFill>
                  <a:srgbClr val="262626"/>
                </a:solidFill>
                <a:effectLst/>
              </a:rPr>
              <a:t>1798-Sir Alexander Crichton </a:t>
            </a:r>
            <a:br>
              <a:rPr lang="en-US" sz="2000" dirty="0">
                <a:solidFill>
                  <a:srgbClr val="262626"/>
                </a:solidFill>
              </a:rPr>
            </a:br>
            <a:r>
              <a:rPr lang="en-US" sz="2000" b="1" dirty="0">
                <a:solidFill>
                  <a:srgbClr val="262626"/>
                </a:solidFill>
              </a:rPr>
              <a:t> </a:t>
            </a:r>
            <a:endParaRPr lang="en-US" sz="2000" dirty="0">
              <a:solidFill>
                <a:srgbClr val="262626"/>
              </a:solidFill>
            </a:endParaRPr>
          </a:p>
        </p:txBody>
      </p:sp>
      <p:pic>
        <p:nvPicPr>
          <p:cNvPr id="4100" name="Picture 4" descr="The History of ADHD» The History of ADHD part 1: 1798">
            <a:extLst>
              <a:ext uri="{FF2B5EF4-FFF2-40B4-BE49-F238E27FC236}">
                <a16:creationId xmlns:a16="http://schemas.microsoft.com/office/drawing/2014/main" id="{3D53DB6A-E730-5B6D-0355-0BB6F3D1FE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1733" y="391111"/>
            <a:ext cx="4671595" cy="266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53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b="1" dirty="0"/>
              <a:t>Emotion-Focused Coping Skills</a:t>
            </a:r>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a:bodyPr>
          <a:lstStyle/>
          <a:p>
            <a:pPr marL="347663" indent="-347663">
              <a:buFont typeface="Wingdings" pitchFamily="2" charset="2"/>
              <a:buChar char="v"/>
            </a:pPr>
            <a:r>
              <a:rPr lang="en-US" sz="2000" dirty="0">
                <a:solidFill>
                  <a:srgbClr val="1A1A1A"/>
                </a:solidFill>
                <a:effectLst/>
                <a:latin typeface="Times New Roman" panose="02020603050405020304" pitchFamily="18" charset="0"/>
                <a:ea typeface="Times New Roman" panose="02020603050405020304" pitchFamily="18" charset="0"/>
              </a:rPr>
              <a:t>Put Emotions into Words. </a:t>
            </a:r>
          </a:p>
          <a:p>
            <a:pPr marL="347663" indent="-347663">
              <a:buFont typeface="Wingdings" pitchFamily="2" charset="2"/>
              <a:buChar char="v"/>
            </a:pPr>
            <a:r>
              <a:rPr lang="en-US" sz="2000" dirty="0">
                <a:latin typeface="Times" pitchFamily="2" charset="0"/>
              </a:rPr>
              <a:t>Labeling emotions allows kids and adolescents to notice and put a name to emotions. </a:t>
            </a:r>
          </a:p>
          <a:p>
            <a:pPr marL="347663" indent="-347663">
              <a:buFont typeface="Wingdings" pitchFamily="2" charset="2"/>
              <a:buChar char="v"/>
            </a:pPr>
            <a:r>
              <a:rPr lang="en-US" sz="2000" dirty="0">
                <a:latin typeface="Times" pitchFamily="2" charset="0"/>
              </a:rPr>
              <a:t>Naming or labelling emotions helps kids and adolescents untangle or unstick from them.  </a:t>
            </a:r>
          </a:p>
          <a:p>
            <a:pPr marL="0" indent="0">
              <a:buNone/>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0580" y="2302180"/>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solidFill>
                  <a:srgbClr val="1A1A1A"/>
                </a:solidFill>
                <a:latin typeface="Source Sans Pro" panose="020B0503030403020204" pitchFamily="34" charset="0"/>
                <a:ea typeface="Times New Roman" panose="02020603050405020304" pitchFamily="18" charset="0"/>
                <a:cs typeface="Times New Roman" panose="02020603050405020304" pitchFamily="18" charset="0"/>
              </a:rPr>
              <a:t>Labeling Feelings </a:t>
            </a:r>
            <a:endParaRPr lang="en-US"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26" name="Picture 2" descr="Childrens feelings chart download printable Montessori image 1">
            <a:extLst>
              <a:ext uri="{FF2B5EF4-FFF2-40B4-BE49-F238E27FC236}">
                <a16:creationId xmlns:a16="http://schemas.microsoft.com/office/drawing/2014/main" id="{E9D8B814-583C-3BA2-965F-DC48F22DD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42" y="259080"/>
            <a:ext cx="5141913" cy="620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44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Emotion-Focused Coping Skills</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a:bodyPr>
          <a:lstStyle/>
          <a:p>
            <a:pPr marL="347663" indent="-347663">
              <a:buFont typeface="Wingdings" pitchFamily="2" charset="2"/>
              <a:buChar char="v"/>
            </a:pPr>
            <a:r>
              <a:rPr lang="en-US" sz="2000" dirty="0"/>
              <a:t>Breathing exercises are a powerful way to teach emotional management. </a:t>
            </a:r>
          </a:p>
          <a:p>
            <a:pPr marL="347663" indent="-347663">
              <a:buFont typeface="Wingdings" pitchFamily="2" charset="2"/>
              <a:buChar char="v"/>
            </a:pPr>
            <a:r>
              <a:rPr lang="en-US" sz="2000" dirty="0"/>
              <a:t>Breathing experiences increases comfort, relaxation, pleasantness, vigor and alertness, and reduced symptoms of arousal, anxiety, depression, anger, and confusion. </a:t>
            </a:r>
          </a:p>
          <a:p>
            <a:pPr marL="0" indent="0">
              <a:buNone/>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solidFill>
                  <a:srgbClr val="212121"/>
                </a:solidFill>
                <a:effectLst/>
                <a:latin typeface="Helvetica" pitchFamily="2" charset="0"/>
                <a:ea typeface="Times New Roman" panose="02020603050405020304" pitchFamily="18" charset="0"/>
              </a:rPr>
              <a:t>Practice Breathing Exercises</a:t>
            </a:r>
            <a:endParaRPr lang="en-US" sz="2400" b="1" dirty="0">
              <a:effectLst/>
              <a:latin typeface="Times New Roman" panose="02020603050405020304" pitchFamily="18" charset="0"/>
              <a:ea typeface="Times New Roman" panose="02020603050405020304" pitchFamily="18" charset="0"/>
            </a:endParaRPr>
          </a:p>
        </p:txBody>
      </p:sp>
      <p:pic>
        <p:nvPicPr>
          <p:cNvPr id="2052" name="Picture 4" descr="Mindfulness Breathing Exercises Activities for Kids Breathing - Etsy Ireland">
            <a:extLst>
              <a:ext uri="{FF2B5EF4-FFF2-40B4-BE49-F238E27FC236}">
                <a16:creationId xmlns:a16="http://schemas.microsoft.com/office/drawing/2014/main" id="{55DC2490-EDE3-4425-0CEA-0A7086523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800"/>
            <a:ext cx="576072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70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Emotion-Focused Coping Skills</a:t>
            </a:r>
            <a:endParaRPr lang="en-US" sz="2400" dirty="0"/>
          </a:p>
        </p:txBody>
      </p:sp>
      <p:graphicFrame>
        <p:nvGraphicFramePr>
          <p:cNvPr id="1030" name="Content Placeholder 2">
            <a:extLst>
              <a:ext uri="{FF2B5EF4-FFF2-40B4-BE49-F238E27FC236}">
                <a16:creationId xmlns:a16="http://schemas.microsoft.com/office/drawing/2014/main" id="{A5B99DDE-480E-6BFB-85D4-94A5CAA6C5C6}"/>
              </a:ext>
            </a:extLst>
          </p:cNvPr>
          <p:cNvGraphicFramePr>
            <a:graphicFrameLocks noGrp="1"/>
          </p:cNvGraphicFramePr>
          <p:nvPr>
            <p:ph idx="1"/>
            <p:extLst>
              <p:ext uri="{D42A27DB-BD31-4B8C-83A1-F6EECF244321}">
                <p14:modId xmlns:p14="http://schemas.microsoft.com/office/powerpoint/2010/main" val="2042643857"/>
              </p:ext>
            </p:extLst>
          </p:nvPr>
        </p:nvGraphicFramePr>
        <p:xfrm>
          <a:off x="350520" y="3246120"/>
          <a:ext cx="6339840" cy="338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effectLst/>
                <a:latin typeface="Times New Roman" panose="02020603050405020304" pitchFamily="18" charset="0"/>
                <a:ea typeface="Times New Roman" panose="02020603050405020304" pitchFamily="18" charset="0"/>
              </a:rPr>
              <a:t>Exercise and Physical Activity  </a:t>
            </a:r>
          </a:p>
          <a:p>
            <a:pPr marL="0" indent="0" algn="ctr">
              <a:buNone/>
            </a:pPr>
            <a:endParaRPr lang="en-US" sz="2400" b="1" dirty="0">
              <a:effectLst/>
              <a:latin typeface="Times New Roman" panose="02020603050405020304" pitchFamily="18" charset="0"/>
              <a:ea typeface="Times New Roman" panose="02020603050405020304" pitchFamily="18" charset="0"/>
            </a:endParaRPr>
          </a:p>
        </p:txBody>
      </p:sp>
      <p:pic>
        <p:nvPicPr>
          <p:cNvPr id="6146" name="Picture 2" descr="What's Your Emotional Baseline? (YOUR ...">
            <a:extLst>
              <a:ext uri="{FF2B5EF4-FFF2-40B4-BE49-F238E27FC236}">
                <a16:creationId xmlns:a16="http://schemas.microsoft.com/office/drawing/2014/main" id="{1531D5A8-B07A-84AF-C05E-850F7CFE30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7959" y="2233540"/>
            <a:ext cx="4783521" cy="270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68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Emotion-Focused Coping Skills</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fontScale="92500"/>
          </a:bodyPr>
          <a:lstStyle/>
          <a:p>
            <a:pPr marL="347663" indent="-347663">
              <a:buFont typeface="Wingdings" pitchFamily="2" charset="2"/>
              <a:buChar char="v"/>
            </a:pPr>
            <a:r>
              <a:rPr lang="en-US" sz="2000" dirty="0"/>
              <a:t>With rejection sensitivity and emotions dysregulation self-talk is likely to become negative. </a:t>
            </a:r>
          </a:p>
          <a:p>
            <a:pPr marL="347663" indent="-347663">
              <a:buFont typeface="Wingdings" pitchFamily="2" charset="2"/>
              <a:buChar char="v"/>
            </a:pPr>
            <a:r>
              <a:rPr lang="en-US" sz="2000" dirty="0"/>
              <a:t>Positive self-talk begins with an awareness or recognition of negative thoughts and messages children, or adolescent are saying to themselves.</a:t>
            </a:r>
          </a:p>
          <a:p>
            <a:pPr marL="347663" indent="-347663">
              <a:buFont typeface="Wingdings" pitchFamily="2" charset="2"/>
              <a:buChar char="v"/>
            </a:pPr>
            <a:r>
              <a:rPr lang="en-US" sz="2000" dirty="0"/>
              <a:t>Having regular conversations about positive self-talk. </a:t>
            </a:r>
          </a:p>
          <a:p>
            <a:pPr marL="347663" indent="-347663">
              <a:buFont typeface="Wingdings" pitchFamily="2" charset="2"/>
              <a:buChar char="v"/>
            </a:pPr>
            <a:r>
              <a:rPr lang="en-US" sz="2000" dirty="0"/>
              <a:t>Normalize Recognizing Strengths</a:t>
            </a:r>
          </a:p>
          <a:p>
            <a:pPr marL="347663" indent="-347663">
              <a:buFont typeface="Wingdings" pitchFamily="2" charset="2"/>
              <a:buChar char="v"/>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solidFill>
                  <a:srgbClr val="212121"/>
                </a:solidFill>
                <a:effectLst/>
                <a:latin typeface="Helvetica" pitchFamily="2" charset="0"/>
                <a:ea typeface="Times New Roman" panose="02020603050405020304" pitchFamily="18" charset="0"/>
              </a:rPr>
              <a:t>Positive Self-Talk </a:t>
            </a:r>
          </a:p>
          <a:p>
            <a:pPr marL="0" indent="0" algn="ctr">
              <a:buNone/>
            </a:pPr>
            <a:endParaRPr lang="en-US" sz="2400" b="1" dirty="0">
              <a:effectLst/>
              <a:latin typeface="Times New Roman" panose="02020603050405020304" pitchFamily="18" charset="0"/>
              <a:ea typeface="Times New Roman" panose="02020603050405020304" pitchFamily="18" charset="0"/>
            </a:endParaRPr>
          </a:p>
        </p:txBody>
      </p:sp>
      <p:pic>
        <p:nvPicPr>
          <p:cNvPr id="2050" name="Picture 2" descr="Pin on Positive Classroom Climate">
            <a:extLst>
              <a:ext uri="{FF2B5EF4-FFF2-40B4-BE49-F238E27FC236}">
                <a16:creationId xmlns:a16="http://schemas.microsoft.com/office/drawing/2014/main" id="{3057D799-1EC4-C6C3-B8AD-6682B7823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425196"/>
            <a:ext cx="5430420" cy="61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5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Problem-Focused Coping Skills</a:t>
            </a: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fontScale="92500"/>
          </a:bodyPr>
          <a:lstStyle/>
          <a:p>
            <a:pPr marL="347663" indent="-347663">
              <a:buFont typeface="Wingdings" pitchFamily="2" charset="2"/>
              <a:buChar char="v"/>
            </a:pPr>
            <a:r>
              <a:rPr lang="en-US" sz="2000" dirty="0"/>
              <a:t>Journaling and expressive writing may help children and adolescents learn more about themselves and their emotions. </a:t>
            </a:r>
          </a:p>
          <a:p>
            <a:pPr marL="347663" indent="-347663">
              <a:buFont typeface="Wingdings" pitchFamily="2" charset="2"/>
              <a:buChar char="v"/>
            </a:pPr>
            <a:r>
              <a:rPr lang="en-US" sz="2000" dirty="0"/>
              <a:t>Other creative or expressive outlets may include:</a:t>
            </a:r>
          </a:p>
          <a:p>
            <a:pPr marL="635000" indent="-242888">
              <a:buFont typeface="Wingdings" pitchFamily="2" charset="2"/>
              <a:buChar char="Ø"/>
            </a:pPr>
            <a:r>
              <a:rPr lang="en-US" sz="2000" dirty="0"/>
              <a:t>Drawing</a:t>
            </a:r>
          </a:p>
          <a:p>
            <a:pPr marL="635000" indent="-242888">
              <a:buFont typeface="Wingdings" pitchFamily="2" charset="2"/>
              <a:buChar char="Ø"/>
            </a:pPr>
            <a:r>
              <a:rPr lang="en-US" sz="2000" dirty="0"/>
              <a:t>Painting</a:t>
            </a:r>
          </a:p>
          <a:p>
            <a:pPr marL="635000" indent="-242888">
              <a:buFont typeface="Wingdings" pitchFamily="2" charset="2"/>
              <a:buChar char="Ø"/>
            </a:pPr>
            <a:r>
              <a:rPr lang="en-US" sz="2000" dirty="0"/>
              <a:t>Listening to music</a:t>
            </a:r>
          </a:p>
          <a:p>
            <a:pPr marL="635000" indent="-242888">
              <a:buFont typeface="Wingdings" pitchFamily="2" charset="2"/>
              <a:buChar char="Ø"/>
            </a:pPr>
            <a:r>
              <a:rPr lang="en-US" sz="2000" dirty="0"/>
              <a:t>Playing an instrument</a:t>
            </a:r>
          </a:p>
          <a:p>
            <a:pPr marL="347663" indent="-347663">
              <a:buFont typeface="Wingdings" pitchFamily="2" charset="2"/>
              <a:buChar char="v"/>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solidFill>
                  <a:srgbClr val="212121"/>
                </a:solidFill>
                <a:effectLst/>
                <a:latin typeface="Helvetica" pitchFamily="2" charset="0"/>
                <a:ea typeface="Times New Roman" panose="02020603050405020304" pitchFamily="18" charset="0"/>
              </a:rPr>
              <a:t>Journaling and Creative </a:t>
            </a:r>
            <a:r>
              <a:rPr lang="en-US" sz="2400" b="1" dirty="0">
                <a:solidFill>
                  <a:srgbClr val="212121"/>
                </a:solidFill>
                <a:latin typeface="Helvetica" pitchFamily="2" charset="0"/>
                <a:ea typeface="Times New Roman" panose="02020603050405020304" pitchFamily="18" charset="0"/>
              </a:rPr>
              <a:t>E</a:t>
            </a:r>
            <a:r>
              <a:rPr lang="en-US" sz="2400" b="1" dirty="0">
                <a:solidFill>
                  <a:srgbClr val="212121"/>
                </a:solidFill>
                <a:effectLst/>
                <a:latin typeface="Helvetica" pitchFamily="2" charset="0"/>
                <a:ea typeface="Times New Roman" panose="02020603050405020304" pitchFamily="18" charset="0"/>
              </a:rPr>
              <a:t>xpression</a:t>
            </a:r>
          </a:p>
          <a:p>
            <a:pPr marL="0" indent="0" algn="ctr">
              <a:buNone/>
            </a:pPr>
            <a:endParaRPr lang="en-US" sz="2400" b="1" dirty="0">
              <a:effectLst/>
              <a:latin typeface="Times New Roman" panose="02020603050405020304" pitchFamily="18" charset="0"/>
              <a:ea typeface="Times New Roman" panose="02020603050405020304" pitchFamily="18" charset="0"/>
            </a:endParaRPr>
          </a:p>
        </p:txBody>
      </p:sp>
      <p:pic>
        <p:nvPicPr>
          <p:cNvPr id="5122" name="Picture 2" descr="Pongo Poetry Project - Poetry Writing for Teens and Youth">
            <a:extLst>
              <a:ext uri="{FF2B5EF4-FFF2-40B4-BE49-F238E27FC236}">
                <a16:creationId xmlns:a16="http://schemas.microsoft.com/office/drawing/2014/main" id="{41C05296-3CCF-6B91-694C-CDE7CE45B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20" y="1097280"/>
            <a:ext cx="5669282" cy="467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41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Problem-Focused Coping Skills</a:t>
            </a:r>
            <a:br>
              <a:rPr lang="en-US" sz="2400" b="1" dirty="0"/>
            </a:b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a:bodyPr>
          <a:lstStyle/>
          <a:p>
            <a:pPr marL="347663" indent="-347663">
              <a:buFont typeface="Wingdings" pitchFamily="2" charset="2"/>
              <a:buChar char="v"/>
            </a:pPr>
            <a:r>
              <a:rPr lang="en-US" sz="2000" dirty="0"/>
              <a:t>Teach children and adolescents to consider a situation from a different point of view.</a:t>
            </a:r>
          </a:p>
          <a:p>
            <a:pPr marL="347663" indent="-347663">
              <a:buFont typeface="Wingdings" pitchFamily="2" charset="2"/>
              <a:buChar char="v"/>
            </a:pPr>
            <a:r>
              <a:rPr lang="en-US" sz="2000" dirty="0"/>
              <a:t>Encourage making a list of pros and cons. </a:t>
            </a:r>
          </a:p>
          <a:p>
            <a:pPr marL="347663" indent="-347663">
              <a:buFont typeface="Wingdings" pitchFamily="2" charset="2"/>
              <a:buChar char="v"/>
            </a:pPr>
            <a:r>
              <a:rPr lang="en-US" sz="2000" dirty="0"/>
              <a:t>What else is there ? </a:t>
            </a:r>
          </a:p>
          <a:p>
            <a:pPr marL="347663" indent="-347663">
              <a:buFont typeface="Wingdings" pitchFamily="2" charset="2"/>
              <a:buChar char="v"/>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solidFill>
                  <a:srgbClr val="212121"/>
                </a:solidFill>
                <a:effectLst/>
                <a:latin typeface="Helvetica" pitchFamily="2" charset="0"/>
                <a:ea typeface="Times New Roman" panose="02020603050405020304" pitchFamily="18" charset="0"/>
              </a:rPr>
              <a:t>List the Pros and Cons</a:t>
            </a:r>
          </a:p>
          <a:p>
            <a:pPr marL="0" indent="0" algn="ctr">
              <a:buNone/>
            </a:pPr>
            <a:endParaRPr lang="en-US" sz="2400" b="1" dirty="0">
              <a:effectLst/>
              <a:latin typeface="Times New Roman" panose="02020603050405020304" pitchFamily="18" charset="0"/>
              <a:ea typeface="Times New Roman" panose="02020603050405020304" pitchFamily="18" charset="0"/>
            </a:endParaRPr>
          </a:p>
        </p:txBody>
      </p:sp>
      <p:pic>
        <p:nvPicPr>
          <p:cNvPr id="4100" name="Picture 4" descr="Pros and Cons list stock vector. Illustration of positive - 53216995">
            <a:extLst>
              <a:ext uri="{FF2B5EF4-FFF2-40B4-BE49-F238E27FC236}">
                <a16:creationId xmlns:a16="http://schemas.microsoft.com/office/drawing/2014/main" id="{FB6045E6-F020-C224-EC1A-4FF1E9A30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240" y="716280"/>
            <a:ext cx="4480560" cy="562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134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EE7-A2E8-4DD6-0CB3-37B934856C58}"/>
              </a:ext>
            </a:extLst>
          </p:cNvPr>
          <p:cNvSpPr>
            <a:spLocks noGrp="1"/>
          </p:cNvSpPr>
          <p:nvPr>
            <p:ph type="title"/>
          </p:nvPr>
        </p:nvSpPr>
        <p:spPr>
          <a:xfrm>
            <a:off x="350520" y="594360"/>
            <a:ext cx="5257800" cy="1559407"/>
          </a:xfrm>
        </p:spPr>
        <p:txBody>
          <a:bodyPr>
            <a:normAutofit/>
          </a:bodyPr>
          <a:lstStyle/>
          <a:p>
            <a:r>
              <a:rPr lang="en-US" sz="2400" b="1" dirty="0"/>
              <a:t>Problem-Focused Coping Skills</a:t>
            </a:r>
            <a:br>
              <a:rPr lang="en-US" sz="2400" b="1" dirty="0"/>
            </a:br>
            <a:endParaRPr lang="en-US" sz="2400" dirty="0"/>
          </a:p>
        </p:txBody>
      </p:sp>
      <p:sp>
        <p:nvSpPr>
          <p:cNvPr id="3" name="Content Placeholder 2">
            <a:extLst>
              <a:ext uri="{FF2B5EF4-FFF2-40B4-BE49-F238E27FC236}">
                <a16:creationId xmlns:a16="http://schemas.microsoft.com/office/drawing/2014/main" id="{ED8EBA5F-3937-2D9C-522C-1CDDC739F3D3}"/>
              </a:ext>
            </a:extLst>
          </p:cNvPr>
          <p:cNvSpPr>
            <a:spLocks noGrp="1"/>
          </p:cNvSpPr>
          <p:nvPr>
            <p:ph idx="1"/>
          </p:nvPr>
        </p:nvSpPr>
        <p:spPr>
          <a:xfrm>
            <a:off x="350520" y="3246120"/>
            <a:ext cx="5440680" cy="3097530"/>
          </a:xfrm>
        </p:spPr>
        <p:txBody>
          <a:bodyPr>
            <a:normAutofit/>
          </a:bodyPr>
          <a:lstStyle/>
          <a:p>
            <a:pPr marL="347663" indent="-347663">
              <a:buFont typeface="Wingdings" pitchFamily="2" charset="2"/>
              <a:buChar char="v"/>
            </a:pPr>
            <a:r>
              <a:rPr lang="en-US" sz="2000" dirty="0"/>
              <a:t>Brainstorm Conversation Starters</a:t>
            </a:r>
          </a:p>
          <a:p>
            <a:pPr marL="573088" indent="-225425">
              <a:buFont typeface="Wingdings" pitchFamily="2" charset="2"/>
              <a:buChar char="Ø"/>
            </a:pPr>
            <a:r>
              <a:rPr lang="en-US" dirty="0">
                <a:latin typeface="+mj-lt"/>
              </a:rPr>
              <a:t>“I’m having trouble with ____. Can you explain it to me later?”</a:t>
            </a:r>
          </a:p>
          <a:p>
            <a:pPr marL="573088" indent="-225425">
              <a:buFont typeface="Wingdings" pitchFamily="2" charset="2"/>
              <a:buChar char="Ø"/>
            </a:pPr>
            <a:r>
              <a:rPr lang="en-US" dirty="0">
                <a:latin typeface="+mj-lt"/>
              </a:rPr>
              <a:t>“Can you give me advice about ____?”</a:t>
            </a:r>
          </a:p>
          <a:p>
            <a:pPr marL="573088" indent="-225425">
              <a:buFont typeface="Wingdings" pitchFamily="2" charset="2"/>
              <a:buChar char="Ø"/>
            </a:pPr>
            <a:r>
              <a:rPr lang="en-US" dirty="0">
                <a:latin typeface="+mj-lt"/>
              </a:rPr>
              <a:t>“I don’t understand _____. Can you help me?”</a:t>
            </a:r>
          </a:p>
          <a:p>
            <a:pPr marL="347663" indent="-347663">
              <a:buFont typeface="Wingdings" pitchFamily="2" charset="2"/>
              <a:buChar char="v"/>
            </a:pPr>
            <a:endParaRPr lang="en-US" dirty="0"/>
          </a:p>
          <a:p>
            <a:pPr marL="0" indent="0">
              <a:buNone/>
            </a:pPr>
            <a:endParaRPr lang="en-US" dirty="0"/>
          </a:p>
        </p:txBody>
      </p:sp>
      <p:sp>
        <p:nvSpPr>
          <p:cNvPr id="4" name="Text Placeholder 1">
            <a:extLst>
              <a:ext uri="{FF2B5EF4-FFF2-40B4-BE49-F238E27FC236}">
                <a16:creationId xmlns:a16="http://schemas.microsoft.com/office/drawing/2014/main" id="{1F452267-1302-5C8C-DA61-724F29421E59}"/>
              </a:ext>
            </a:extLst>
          </p:cNvPr>
          <p:cNvSpPr txBox="1">
            <a:spLocks/>
          </p:cNvSpPr>
          <p:nvPr/>
        </p:nvSpPr>
        <p:spPr>
          <a:xfrm>
            <a:off x="838200" y="2313433"/>
            <a:ext cx="4480560" cy="795527"/>
          </a:xfrm>
          <a:prstGeom prst="rect">
            <a:avLst/>
          </a:prstGeom>
          <a:solidFill>
            <a:schemeClr val="accent6"/>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b="1" dirty="0"/>
              <a:t>Asking for support</a:t>
            </a:r>
            <a:endParaRPr lang="en-US" sz="2400" b="1" dirty="0">
              <a:effectLst/>
              <a:latin typeface="Times New Roman" panose="02020603050405020304" pitchFamily="18" charset="0"/>
              <a:ea typeface="Times New Roman" panose="02020603050405020304" pitchFamily="18" charset="0"/>
            </a:endParaRPr>
          </a:p>
        </p:txBody>
      </p:sp>
      <p:pic>
        <p:nvPicPr>
          <p:cNvPr id="5122" name="Picture 2" descr="Respond To Negative Emotions ...">
            <a:extLst>
              <a:ext uri="{FF2B5EF4-FFF2-40B4-BE49-F238E27FC236}">
                <a16:creationId xmlns:a16="http://schemas.microsoft.com/office/drawing/2014/main" id="{0605606F-A450-B27D-AC0B-74CCEA2F3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2" y="1231476"/>
            <a:ext cx="4908976" cy="402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50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47CFB4-D54B-6E4E-B9C4-5F3B1AF7383F}"/>
              </a:ext>
            </a:extLst>
          </p:cNvPr>
          <p:cNvSpPr>
            <a:spLocks noGrp="1"/>
          </p:cNvSpPr>
          <p:nvPr>
            <p:ph sz="quarter" idx="4"/>
          </p:nvPr>
        </p:nvSpPr>
        <p:spPr>
          <a:xfrm>
            <a:off x="289560" y="1463040"/>
            <a:ext cx="11750039" cy="5197736"/>
          </a:xfrm>
        </p:spPr>
        <p:txBody>
          <a:bodyPr>
            <a:normAutofit/>
          </a:bodyPr>
          <a:lstStyle/>
          <a:p>
            <a:pPr marL="0" indent="0">
              <a:buNone/>
            </a:pPr>
            <a:r>
              <a:rPr lang="en-US" sz="2200" dirty="0"/>
              <a:t>Proactive action plan, just like a safety plan, is a guide to help caregivers recognize the signs and symptoms of stress/burnout and be prepared with an action plan that can be implemented.</a:t>
            </a:r>
          </a:p>
          <a:p>
            <a:pPr marL="0" indent="0">
              <a:buNone/>
            </a:pPr>
            <a:endParaRPr lang="en-US" sz="2200" dirty="0"/>
          </a:p>
          <a:p>
            <a:pPr marL="915988" indent="-387350">
              <a:buFont typeface="Wingdings" pitchFamily="2" charset="2"/>
              <a:buChar char="v"/>
            </a:pPr>
            <a:r>
              <a:rPr lang="en-US" sz="2200" dirty="0"/>
              <a:t>List the symptoms of stress (Emotional, Physical, Cognitive and Behavioral Symptoms). </a:t>
            </a:r>
          </a:p>
          <a:p>
            <a:pPr marL="915988" indent="-387350">
              <a:buFont typeface="Wingdings" pitchFamily="2" charset="2"/>
              <a:buChar char="v"/>
            </a:pPr>
            <a:r>
              <a:rPr lang="en-US" sz="2200" dirty="0"/>
              <a:t>List situational and cognitive triggers (e.g., unfamiliar situations, negative thoughts, etc.)</a:t>
            </a:r>
          </a:p>
          <a:p>
            <a:pPr marL="915988" indent="-387350">
              <a:buFont typeface="Wingdings" pitchFamily="2" charset="2"/>
              <a:buChar char="v"/>
            </a:pPr>
            <a:r>
              <a:rPr lang="en-US" sz="2200" dirty="0"/>
              <a:t>The most helpful grounding technique(s): </a:t>
            </a:r>
          </a:p>
          <a:p>
            <a:pPr marL="915988" indent="-387350">
              <a:buFont typeface="Wingdings" pitchFamily="2" charset="2"/>
              <a:buChar char="v"/>
            </a:pPr>
            <a:r>
              <a:rPr lang="en-US" sz="2200" dirty="0"/>
              <a:t>The most helpful relaxation exercise(s): </a:t>
            </a:r>
          </a:p>
          <a:p>
            <a:pPr marL="915988" indent="-387350">
              <a:buFont typeface="Wingdings" pitchFamily="2" charset="2"/>
              <a:buChar char="v"/>
            </a:pPr>
            <a:r>
              <a:rPr lang="en-US" sz="2200" dirty="0"/>
              <a:t>When I feel stressed or overwhelmed, it is helpful for me to: </a:t>
            </a:r>
          </a:p>
          <a:p>
            <a:pPr marL="915988" indent="-387350">
              <a:buFont typeface="Wingdings" pitchFamily="2" charset="2"/>
              <a:buChar char="v"/>
            </a:pPr>
            <a:r>
              <a:rPr lang="en-US" sz="2200" dirty="0"/>
              <a:t>When I feel stressed or overwhelmed, it is unhelpful for me to: </a:t>
            </a:r>
          </a:p>
          <a:p>
            <a:pPr marL="915988" indent="-387350">
              <a:buFont typeface="Wingdings" pitchFamily="2" charset="2"/>
              <a:buChar char="v"/>
            </a:pPr>
            <a:r>
              <a:rPr lang="en-US" sz="2200" dirty="0"/>
              <a:t>Who to call (Include mental health providers if involved and appropriate. Include several supportive adults or friend).  </a:t>
            </a:r>
          </a:p>
        </p:txBody>
      </p:sp>
      <p:sp>
        <p:nvSpPr>
          <p:cNvPr id="2" name="Title 1">
            <a:extLst>
              <a:ext uri="{FF2B5EF4-FFF2-40B4-BE49-F238E27FC236}">
                <a16:creationId xmlns:a16="http://schemas.microsoft.com/office/drawing/2014/main" id="{21B77C59-A120-6046-B33B-3039105D1610}"/>
              </a:ext>
            </a:extLst>
          </p:cNvPr>
          <p:cNvSpPr>
            <a:spLocks noGrp="1"/>
          </p:cNvSpPr>
          <p:nvPr>
            <p:ph type="title"/>
          </p:nvPr>
        </p:nvSpPr>
        <p:spPr>
          <a:xfrm>
            <a:off x="2231136" y="197224"/>
            <a:ext cx="7092158" cy="920750"/>
          </a:xfrm>
        </p:spPr>
        <p:txBody>
          <a:bodyPr>
            <a:normAutofit/>
          </a:bodyPr>
          <a:lstStyle/>
          <a:p>
            <a:r>
              <a:rPr lang="en-US" sz="2800" dirty="0"/>
              <a:t>Proactive Action plan </a:t>
            </a:r>
            <a:endParaRPr lang="en-US" dirty="0"/>
          </a:p>
        </p:txBody>
      </p:sp>
    </p:spTree>
    <p:extLst>
      <p:ext uri="{BB962C8B-B14F-4D97-AF65-F5344CB8AC3E}">
        <p14:creationId xmlns:p14="http://schemas.microsoft.com/office/powerpoint/2010/main" val="3559282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5FF80D-B9A0-711D-605B-1897F7F968EE}"/>
              </a:ext>
            </a:extLst>
          </p:cNvPr>
          <p:cNvSpPr>
            <a:spLocks noGrp="1"/>
          </p:cNvSpPr>
          <p:nvPr>
            <p:ph type="title"/>
          </p:nvPr>
        </p:nvSpPr>
        <p:spPr>
          <a:xfrm>
            <a:off x="804672" y="964692"/>
            <a:ext cx="5894832" cy="1188720"/>
          </a:xfrm>
        </p:spPr>
        <p:txBody>
          <a:bodyPr vert="horz" lIns="182880" tIns="182880" rIns="182880" bIns="182880" rtlCol="0" anchor="ctr">
            <a:normAutofit/>
          </a:bodyPr>
          <a:lstStyle/>
          <a:p>
            <a:r>
              <a:rPr lang="en-US" sz="2800"/>
              <a:t>Practice RUNS</a:t>
            </a:r>
          </a:p>
        </p:txBody>
      </p:sp>
      <p:sp>
        <p:nvSpPr>
          <p:cNvPr id="8" name="Text Placeholder 7">
            <a:extLst>
              <a:ext uri="{FF2B5EF4-FFF2-40B4-BE49-F238E27FC236}">
                <a16:creationId xmlns:a16="http://schemas.microsoft.com/office/drawing/2014/main" id="{79306FB7-D734-9C0E-5C04-5787A9864D53}"/>
              </a:ext>
            </a:extLst>
          </p:cNvPr>
          <p:cNvSpPr>
            <a:spLocks noGrp="1"/>
          </p:cNvSpPr>
          <p:nvPr>
            <p:ph type="body" sz="half" idx="2"/>
          </p:nvPr>
        </p:nvSpPr>
        <p:spPr>
          <a:xfrm>
            <a:off x="803243" y="2638044"/>
            <a:ext cx="5963317" cy="3263206"/>
          </a:xfrm>
        </p:spPr>
        <p:txBody>
          <a:bodyPr vert="horz" lIns="91440" tIns="45720" rIns="91440" bIns="45720" rtlCol="0">
            <a:normAutofit/>
          </a:bodyPr>
          <a:lstStyle/>
          <a:p>
            <a:pPr marL="285750" indent="-285750" algn="l">
              <a:buFont typeface="Wingdings" pitchFamily="2" charset="2"/>
              <a:buChar char="v"/>
            </a:pPr>
            <a:r>
              <a:rPr lang="en-US" sz="2000" dirty="0">
                <a:solidFill>
                  <a:schemeClr val="tx1">
                    <a:lumMod val="85000"/>
                    <a:lumOff val="15000"/>
                  </a:schemeClr>
                </a:solidFill>
              </a:rPr>
              <a:t>Parents get discouraged when things do not go well the first time they try skill-building.</a:t>
            </a:r>
          </a:p>
          <a:p>
            <a:pPr marL="285750" indent="-285750" algn="l">
              <a:buFont typeface="Wingdings" pitchFamily="2" charset="2"/>
              <a:buChar char="v"/>
            </a:pPr>
            <a:r>
              <a:rPr lang="en-US" sz="2000" dirty="0">
                <a:solidFill>
                  <a:schemeClr val="tx1">
                    <a:lumMod val="85000"/>
                    <a:lumOff val="15000"/>
                  </a:schemeClr>
                </a:solidFill>
              </a:rPr>
              <a:t>Dry/Practice Runs are another way to scaffold self-regulation. </a:t>
            </a:r>
          </a:p>
          <a:p>
            <a:pPr marL="285750" indent="-285750" algn="l">
              <a:buFont typeface="Wingdings" pitchFamily="2" charset="2"/>
              <a:buChar char="v"/>
            </a:pPr>
            <a:r>
              <a:rPr lang="en-US" sz="2000" dirty="0">
                <a:solidFill>
                  <a:schemeClr val="tx1">
                    <a:lumMod val="85000"/>
                    <a:lumOff val="15000"/>
                  </a:schemeClr>
                </a:solidFill>
              </a:rPr>
              <a:t>Focuses on Practicing before expecting an Outcome. </a:t>
            </a:r>
          </a:p>
          <a:p>
            <a:pPr marL="285750" indent="-285750" algn="l">
              <a:buFont typeface="Wingdings" pitchFamily="2" charset="2"/>
              <a:buChar char="v"/>
            </a:pPr>
            <a:r>
              <a:rPr lang="en-US" sz="2000" dirty="0">
                <a:solidFill>
                  <a:schemeClr val="tx1">
                    <a:lumMod val="85000"/>
                    <a:lumOff val="15000"/>
                  </a:schemeClr>
                </a:solidFill>
              </a:rPr>
              <a:t>Children and Adolescents learn best when they practice before they are expected to Perform a given tasks or behavior. </a:t>
            </a:r>
          </a:p>
          <a:p>
            <a:pPr algn="l"/>
            <a:endParaRPr lang="en-US" dirty="0">
              <a:solidFill>
                <a:schemeClr val="tx1">
                  <a:lumMod val="85000"/>
                  <a:lumOff val="15000"/>
                </a:schemeClr>
              </a:solidFill>
            </a:endParaRPr>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ractice makes progress Royalty Free Vector Image">
            <a:extLst>
              <a:ext uri="{FF2B5EF4-FFF2-40B4-BE49-F238E27FC236}">
                <a16:creationId xmlns:a16="http://schemas.microsoft.com/office/drawing/2014/main" id="{6DCFBC81-0E54-0E6E-3589-36402674D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043351" y="766119"/>
            <a:ext cx="4624937" cy="58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51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198;p53">
            <a:extLst>
              <a:ext uri="{FF2B5EF4-FFF2-40B4-BE49-F238E27FC236}">
                <a16:creationId xmlns:a16="http://schemas.microsoft.com/office/drawing/2014/main" id="{8B81D128-A264-6234-9DC1-67394D1AAD3B}"/>
              </a:ext>
            </a:extLst>
          </p:cNvPr>
          <p:cNvSpPr txBox="1">
            <a:spLocks noGrp="1"/>
          </p:cNvSpPr>
          <p:nvPr>
            <p:ph type="ctrTitle"/>
          </p:nvPr>
        </p:nvSpPr>
        <p:spPr>
          <a:xfrm>
            <a:off x="6194716" y="739978"/>
            <a:ext cx="5334930" cy="3004145"/>
          </a:xfrm>
          <a:prstGeom prst="rect">
            <a:avLst/>
          </a:prstGeom>
        </p:spPr>
        <p:txBody>
          <a:bodyPr spcFirstLastPara="1" vert="horz" lIns="91440" tIns="45720" rIns="91440" bIns="45720" rtlCol="0" anchorCtr="0">
            <a:normAutofit/>
          </a:bodyPr>
          <a:lstStyle/>
          <a:p>
            <a:r>
              <a:rPr lang="en-US" sz="4800" dirty="0"/>
              <a:t>Thanks</a:t>
            </a:r>
          </a:p>
        </p:txBody>
      </p:sp>
      <p:sp>
        <p:nvSpPr>
          <p:cNvPr id="6" name="Subtitle 5">
            <a:extLst>
              <a:ext uri="{FF2B5EF4-FFF2-40B4-BE49-F238E27FC236}">
                <a16:creationId xmlns:a16="http://schemas.microsoft.com/office/drawing/2014/main" id="{FD4DFE6A-9666-0FC7-D6FF-92ADC8A814A7}"/>
              </a:ext>
            </a:extLst>
          </p:cNvPr>
          <p:cNvSpPr>
            <a:spLocks noGrp="1"/>
          </p:cNvSpPr>
          <p:nvPr>
            <p:ph type="subTitle" idx="1"/>
          </p:nvPr>
        </p:nvSpPr>
        <p:spPr>
          <a:xfrm>
            <a:off x="6096001" y="3589867"/>
            <a:ext cx="5433646" cy="2435544"/>
          </a:xfrm>
        </p:spPr>
        <p:txBody>
          <a:bodyPr vert="horz" lIns="91440" tIns="45720" rIns="91440" bIns="45720" rtlCol="0">
            <a:normAutofit/>
          </a:bodyPr>
          <a:lstStyle/>
          <a:p>
            <a:pPr marL="0" indent="-228600">
              <a:spcBef>
                <a:spcPts val="0"/>
              </a:spcBef>
              <a:buClr>
                <a:schemeClr val="dk1"/>
              </a:buClr>
              <a:buSzPts val="1100"/>
              <a:buFont typeface="Arial" panose="020B0604020202020204" pitchFamily="34" charset="0"/>
              <a:buChar char="•"/>
            </a:pPr>
            <a:r>
              <a:rPr lang="en-US" sz="1800" b="1" dirty="0">
                <a:hlinkClick r:id="rId3"/>
              </a:rPr>
              <a:t>gary@calm.us</a:t>
            </a:r>
            <a:endParaRPr lang="en-US" sz="1800" b="1" dirty="0"/>
          </a:p>
          <a:p>
            <a:pPr marL="0" indent="-228600">
              <a:spcBef>
                <a:spcPts val="0"/>
              </a:spcBef>
              <a:buClr>
                <a:schemeClr val="dk1"/>
              </a:buClr>
              <a:buSzPts val="1100"/>
              <a:buFont typeface="Arial" panose="020B0604020202020204" pitchFamily="34" charset="0"/>
              <a:buChar char="•"/>
            </a:pPr>
            <a:r>
              <a:rPr lang="en-US" sz="1800" b="1" dirty="0">
                <a:hlinkClick r:id="rId4"/>
              </a:rPr>
              <a:t>benjamin@calm.us</a:t>
            </a:r>
            <a:endParaRPr lang="en-US" sz="1800" b="1" dirty="0"/>
          </a:p>
          <a:p>
            <a:pPr marL="0" indent="-228600">
              <a:spcBef>
                <a:spcPts val="0"/>
              </a:spcBef>
              <a:buClr>
                <a:schemeClr val="dk1"/>
              </a:buClr>
              <a:buSzPts val="1100"/>
              <a:buFont typeface="Arial" panose="020B0604020202020204" pitchFamily="34" charset="0"/>
              <a:buChar char="•"/>
            </a:pPr>
            <a:r>
              <a:rPr lang="en-US" sz="1800" b="1" dirty="0">
                <a:hlinkClick r:id="rId5"/>
              </a:rPr>
              <a:t>kotatee@calm.us</a:t>
            </a:r>
            <a:endParaRPr lang="en-US" sz="1800" b="1" dirty="0"/>
          </a:p>
          <a:p>
            <a:pPr marL="0" indent="-228600">
              <a:spcBef>
                <a:spcPts val="0"/>
              </a:spcBef>
              <a:buClr>
                <a:schemeClr val="dk1"/>
              </a:buClr>
              <a:buSzPts val="1100"/>
              <a:buFont typeface="Arial" panose="020B0604020202020204" pitchFamily="34" charset="0"/>
              <a:buChar char="•"/>
            </a:pPr>
            <a:r>
              <a:rPr lang="en-US" sz="1800" dirty="0">
                <a:hlinkClick r:id="rId6"/>
              </a:rPr>
              <a:t>kelsey@calm.us</a:t>
            </a:r>
            <a:endParaRPr lang="en-US" sz="1800" b="1" dirty="0"/>
          </a:p>
          <a:p>
            <a:pPr marL="0" indent="-228600">
              <a:spcBef>
                <a:spcPts val="0"/>
              </a:spcBef>
              <a:buClr>
                <a:schemeClr val="dk1"/>
              </a:buClr>
              <a:buSzPts val="1100"/>
              <a:buFont typeface="Arial" panose="020B0604020202020204" pitchFamily="34" charset="0"/>
              <a:buChar char="•"/>
            </a:pPr>
            <a:endParaRPr lang="en-US" sz="2000" b="1" dirty="0"/>
          </a:p>
          <a:p>
            <a:endParaRPr lang="en-US" dirty="0"/>
          </a:p>
        </p:txBody>
      </p:sp>
      <p:sp>
        <p:nvSpPr>
          <p:cNvPr id="46" name="Freeform: Shape 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5BEF8000-C4EA-E870-31E8-AFBCEB4521E3}"/>
              </a:ext>
            </a:extLst>
          </p:cNvPr>
          <p:cNvPicPr>
            <a:picLocks noChangeAspect="1"/>
          </p:cNvPicPr>
          <p:nvPr/>
        </p:nvPicPr>
        <p:blipFill rotWithShape="1">
          <a:blip r:embed="rId7"/>
          <a:src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6" name="Freeform: Shape 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7CDB0493-FC60-F8F3-29DE-C3458FA6F358}"/>
              </a:ext>
            </a:extLst>
          </p:cNvPr>
          <p:cNvSpPr txBox="1"/>
          <p:nvPr/>
        </p:nvSpPr>
        <p:spPr>
          <a:xfrm>
            <a:off x="6282188" y="4855029"/>
            <a:ext cx="3536727" cy="1200329"/>
          </a:xfrm>
          <a:prstGeom prst="rect">
            <a:avLst/>
          </a:prstGeom>
          <a:noFill/>
        </p:spPr>
        <p:txBody>
          <a:bodyPr wrap="square" rtlCol="0">
            <a:spAutoFit/>
          </a:bodyPr>
          <a:lstStyle/>
          <a:p>
            <a:pPr defTabSz="1219170">
              <a:buClr>
                <a:srgbClr val="000000"/>
              </a:buClr>
            </a:pPr>
            <a:r>
              <a:rPr lang="en-US" sz="2400" b="1" kern="0" dirty="0">
                <a:solidFill>
                  <a:srgbClr val="2C568B"/>
                </a:solidFill>
                <a:latin typeface="Arial"/>
                <a:cs typeface="Arial"/>
                <a:sym typeface="Arial"/>
              </a:rPr>
              <a:t>CALM</a:t>
            </a:r>
          </a:p>
          <a:p>
            <a:pPr defTabSz="1219170">
              <a:buClr>
                <a:srgbClr val="000000"/>
              </a:buClr>
            </a:pPr>
            <a:r>
              <a:rPr lang="en-US" sz="2400" b="1" kern="0" dirty="0">
                <a:solidFill>
                  <a:srgbClr val="2C568B"/>
                </a:solidFill>
                <a:latin typeface="Arial"/>
                <a:cs typeface="Arial"/>
                <a:sym typeface="Arial"/>
              </a:rPr>
              <a:t>612-872-2343</a:t>
            </a:r>
          </a:p>
          <a:p>
            <a:pPr defTabSz="1219170">
              <a:buClr>
                <a:srgbClr val="000000"/>
              </a:buClr>
            </a:pPr>
            <a:r>
              <a:rPr lang="en-US" sz="2400" b="1" kern="0" dirty="0" err="1">
                <a:solidFill>
                  <a:srgbClr val="2C568B"/>
                </a:solidFill>
                <a:latin typeface="Arial"/>
                <a:cs typeface="Arial"/>
                <a:sym typeface="Arial"/>
              </a:rPr>
              <a:t>www.calm.us</a:t>
            </a:r>
            <a:endParaRPr lang="en-US" sz="2400" b="1" kern="0" dirty="0">
              <a:solidFill>
                <a:srgbClr val="2C568B"/>
              </a:solidFill>
              <a:latin typeface="Arial"/>
              <a:cs typeface="Arial"/>
              <a:sym typeface="Arial"/>
            </a:endParaRPr>
          </a:p>
        </p:txBody>
      </p:sp>
    </p:spTree>
    <p:extLst>
      <p:ext uri="{BB962C8B-B14F-4D97-AF65-F5344CB8AC3E}">
        <p14:creationId xmlns:p14="http://schemas.microsoft.com/office/powerpoint/2010/main" val="380281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1075764" y="843678"/>
            <a:ext cx="5683391" cy="1987204"/>
          </a:xfrm>
        </p:spPr>
        <p:txBody>
          <a:bodyPr vert="horz" lIns="274320" tIns="182880" rIns="274320" bIns="182880" rtlCol="0" anchor="ctr" anchorCtr="1">
            <a:normAutofit/>
          </a:bodyPr>
          <a:lstStyle/>
          <a:p>
            <a:r>
              <a:rPr lang="en-US" sz="2400" dirty="0">
                <a:solidFill>
                  <a:srgbClr val="262626"/>
                </a:solidFill>
                <a:effectLst/>
              </a:rPr>
              <a:t>1902-Sir George Frederic Still  </a:t>
            </a:r>
            <a:endParaRPr lang="en-US" sz="2400" dirty="0">
              <a:solidFill>
                <a:srgbClr val="262626"/>
              </a:solidFill>
            </a:endParaRPr>
          </a:p>
        </p:txBody>
      </p:sp>
      <p:sp>
        <p:nvSpPr>
          <p:cNvPr id="6163" name="Rectangle 6162">
            <a:extLst>
              <a:ext uri="{FF2B5EF4-FFF2-40B4-BE49-F238E27FC236}">
                <a16:creationId xmlns:a16="http://schemas.microsoft.com/office/drawing/2014/main" id="{DEB8BBD7-6C20-4DEB-933A-EA0DAAD6A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2" y="0"/>
            <a:ext cx="46542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8" name="Picture 14" descr="Beyond polemics: science and ethics of ADHD">
            <a:extLst>
              <a:ext uri="{FF2B5EF4-FFF2-40B4-BE49-F238E27FC236}">
                <a16:creationId xmlns:a16="http://schemas.microsoft.com/office/drawing/2014/main" id="{19E68144-0C65-BC57-1B22-E621EC4CF7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942433" y="1783656"/>
            <a:ext cx="3844834" cy="3695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5E1157-3782-1B51-30C7-1E9879AC98FE}"/>
              </a:ext>
            </a:extLst>
          </p:cNvPr>
          <p:cNvSpPr txBox="1"/>
          <p:nvPr/>
        </p:nvSpPr>
        <p:spPr>
          <a:xfrm>
            <a:off x="830798" y="3428999"/>
            <a:ext cx="6089955" cy="2585323"/>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British pediatrician Sir George Frederic Still described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an abnormal defect of moral control in children.</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found that some affected children could not control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their behavior and emotions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way a typical child would, but they were still intelligent</a:t>
            </a:r>
          </a:p>
          <a:p>
            <a:r>
              <a:rPr lang="en-US" dirty="0"/>
              <a:t> </a:t>
            </a:r>
          </a:p>
        </p:txBody>
      </p:sp>
    </p:spTree>
    <p:extLst>
      <p:ext uri="{BB962C8B-B14F-4D97-AF65-F5344CB8AC3E}">
        <p14:creationId xmlns:p14="http://schemas.microsoft.com/office/powerpoint/2010/main" val="1056375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78BAD08-4064-FEFA-EC5B-193EEAEB685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Coping Strategies Resources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rgbClr val="FFFFFF"/>
              </a:solidFill>
            </a:endParaRPr>
          </a:p>
        </p:txBody>
      </p:sp>
      <p:sp>
        <p:nvSpPr>
          <p:cNvPr id="8" name="Content Placeholder 7">
            <a:extLst>
              <a:ext uri="{FF2B5EF4-FFF2-40B4-BE49-F238E27FC236}">
                <a16:creationId xmlns:a16="http://schemas.microsoft.com/office/drawing/2014/main" id="{3725653A-DCF3-9E6C-20FE-972D52A0DAEC}"/>
              </a:ext>
            </a:extLst>
          </p:cNvPr>
          <p:cNvSpPr>
            <a:spLocks noGrp="1"/>
          </p:cNvSpPr>
          <p:nvPr>
            <p:ph idx="1"/>
          </p:nvPr>
        </p:nvSpPr>
        <p:spPr>
          <a:xfrm>
            <a:off x="5410200" y="487680"/>
            <a:ext cx="6355079" cy="6370320"/>
          </a:xfrm>
        </p:spPr>
        <p:txBody>
          <a:bodyPr anchor="ctr">
            <a:normAutofit/>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Labeling Feelings </a:t>
            </a: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Help a Highly Emotional Child Cope With Big Feelings: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https://www.verywellfamily.com/how-to-help-an-overly-emotional-child-4157594</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Helping a Child Deal With Uncomfortable Emotions: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https://www.verywellfamily.com/teach-your-child-to-deal-with-uncomfortable-emotions-1095028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Exercise and Physical Activity  </a:t>
            </a: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and why to get children moving now: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https://www.apa.org/topics/covid-19/children-exercise-strategies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Making Physical Activity a Part of a Child’s Life: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https://www.cdc.gov/physicalactivity/basics/adding-pa/activities-children.html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Chapter 3. Active Children and Adolescents: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https://health.gov/sites/default/files/2019-09/Physical_Activity_Guidelines_2nd_edition.pdf#page=53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32082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E78BAD08-4064-FEFA-EC5B-193EEAEB685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Coping Strategies Resources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rgbClr val="FFFFFF"/>
              </a:solidFill>
            </a:endParaRPr>
          </a:p>
        </p:txBody>
      </p:sp>
      <p:sp>
        <p:nvSpPr>
          <p:cNvPr id="8" name="Content Placeholder 7">
            <a:extLst>
              <a:ext uri="{FF2B5EF4-FFF2-40B4-BE49-F238E27FC236}">
                <a16:creationId xmlns:a16="http://schemas.microsoft.com/office/drawing/2014/main" id="{3725653A-DCF3-9E6C-20FE-972D52A0DAEC}"/>
              </a:ext>
            </a:extLst>
          </p:cNvPr>
          <p:cNvSpPr>
            <a:spLocks noGrp="1"/>
          </p:cNvSpPr>
          <p:nvPr>
            <p:ph idx="1"/>
          </p:nvPr>
        </p:nvSpPr>
        <p:spPr>
          <a:xfrm>
            <a:off x="5410200" y="487680"/>
            <a:ext cx="6355079" cy="6187440"/>
          </a:xfrm>
        </p:spPr>
        <p:txBody>
          <a:bodyPr anchor="ctr">
            <a:normAutofit/>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Breathing Exercises</a:t>
            </a: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Breathing Exercises for Kids: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https://copingskillsforkids.com/deep-breathing-exercises-for-kids</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7 Fun Breathing Exercises for Kids That Actually WORK!: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https://www.yoremikids.com/news/best-breathing-exercises-for-kids</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Five Fun Breathing Exercises For Kids: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https://cosmickids.com/five-fun-breathing-exercises-for-kids/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4130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Positive Self Talk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Teach Kids to Engage in Positive Self-Talk: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https://www.verywellfamily.com/how-to-teach-kids-to-engage-in-positive-self-talk-5205084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Teach Positive Self-Talk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https://www.thepathway2success.com/how-to-teach-positive-self-talk/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28638" marR="0" lvl="0" indent="-28733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children to use positive self-talk to build self-confidence: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https://kidsintransitiontoschool.org/teaching-children-to-use-positive-self-talk-to-build-self-confidence/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827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E78BAD08-4064-FEFA-EC5B-193EEAEB685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Coping Strategies Resources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rgbClr val="FFFFFF"/>
              </a:solidFill>
            </a:endParaRPr>
          </a:p>
        </p:txBody>
      </p:sp>
      <p:sp>
        <p:nvSpPr>
          <p:cNvPr id="8" name="Content Placeholder 7">
            <a:extLst>
              <a:ext uri="{FF2B5EF4-FFF2-40B4-BE49-F238E27FC236}">
                <a16:creationId xmlns:a16="http://schemas.microsoft.com/office/drawing/2014/main" id="{3725653A-DCF3-9E6C-20FE-972D52A0DAEC}"/>
              </a:ext>
            </a:extLst>
          </p:cNvPr>
          <p:cNvSpPr>
            <a:spLocks noGrp="1"/>
          </p:cNvSpPr>
          <p:nvPr>
            <p:ph idx="1"/>
          </p:nvPr>
        </p:nvSpPr>
        <p:spPr>
          <a:xfrm>
            <a:off x="5410200" y="487680"/>
            <a:ext cx="6492240" cy="6187440"/>
          </a:xfrm>
        </p:spPr>
        <p:txBody>
          <a:bodyPr anchor="ctr">
            <a:normAutofit/>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"Calm Down" Kit</a:t>
            </a:r>
          </a:p>
          <a:p>
            <a:pPr marL="528638" marR="0" lvl="0" indent="-287338">
              <a:spcBef>
                <a:spcPts val="0"/>
              </a:spcBef>
              <a:spcAft>
                <a:spcPts val="0"/>
              </a:spcAft>
              <a:buFont typeface="Wingdings" pitchFamily="2" charset="2"/>
              <a:buChar char="v"/>
            </a:pPr>
            <a:r>
              <a:rPr lang="en-US" dirty="0"/>
              <a:t>How to Make A Calm Down Box in 5 Minutes (for Kids and Adults): </a:t>
            </a:r>
            <a:r>
              <a:rPr lang="en-US" dirty="0">
                <a:hlinkClick r:id="rId3"/>
              </a:rPr>
              <a:t>https://www.childsavers.org/calm-down-box/</a:t>
            </a:r>
            <a:endParaRPr lang="en-US" dirty="0"/>
          </a:p>
          <a:p>
            <a:pPr marL="528638" marR="0" lvl="0" indent="-287338">
              <a:spcBef>
                <a:spcPts val="0"/>
              </a:spcBef>
              <a:spcAft>
                <a:spcPts val="0"/>
              </a:spcAft>
              <a:buFont typeface="Wingdings" pitchFamily="2" charset="2"/>
              <a:buChar char="v"/>
            </a:pPr>
            <a:r>
              <a:rPr lang="en-US" dirty="0"/>
              <a:t>Supporting Children to Regulate Their Emotions with a Calm Down Kit: </a:t>
            </a:r>
            <a:r>
              <a:rPr lang="en-US" dirty="0">
                <a:hlinkClick r:id="rId4"/>
              </a:rPr>
              <a:t>https://hdfs.hs.iastate.edu/wp-content/uploads/sites/7/2020/10/Calm-Down-Kit_Luze_9-13-19.pdf</a:t>
            </a:r>
            <a:endParaRPr lang="en-US" dirty="0"/>
          </a:p>
          <a:p>
            <a:pPr marL="528638" marR="0" lvl="0" indent="-287338">
              <a:spcBef>
                <a:spcPts val="0"/>
              </a:spcBef>
              <a:spcAft>
                <a:spcPts val="0"/>
              </a:spcAft>
              <a:buFont typeface="Wingdings" pitchFamily="2" charset="2"/>
              <a:buChar char="v"/>
            </a:pPr>
            <a:r>
              <a:rPr lang="en-US" dirty="0"/>
              <a:t>How to Create a Calm Down Corner in 5 Easy Steps: </a:t>
            </a:r>
            <a:r>
              <a:rPr lang="en-US" dirty="0">
                <a:hlinkClick r:id="rId5"/>
              </a:rPr>
              <a:t>https://theartofeducation.edu/2019/01/21/how-to-create-a-calm-down-corner-in-5-easy-steps/</a:t>
            </a:r>
            <a:endParaRPr lang="en-US" dirty="0"/>
          </a:p>
          <a:p>
            <a:pPr marL="241300" marR="0" lvl="0" indent="0">
              <a:spcBef>
                <a:spcPts val="0"/>
              </a:spcBef>
              <a:spcAft>
                <a:spcPts val="0"/>
              </a:spcAft>
              <a:buNone/>
            </a:pPr>
            <a:endParaRPr lang="en-US" b="1" dirty="0"/>
          </a:p>
          <a:p>
            <a:pPr marL="60325" marR="0" lvl="0" indent="-46038">
              <a:spcBef>
                <a:spcPts val="0"/>
              </a:spcBef>
              <a:spcAft>
                <a:spcPts val="0"/>
              </a:spcAft>
              <a:buNone/>
            </a:pPr>
            <a:r>
              <a:rPr lang="en-US" b="1" dirty="0"/>
              <a:t>Teaching Perspective Taking</a:t>
            </a:r>
          </a:p>
          <a:p>
            <a:pPr marL="528638" marR="0" lvl="0" indent="-287338">
              <a:spcBef>
                <a:spcPts val="0"/>
              </a:spcBef>
              <a:spcAft>
                <a:spcPts val="0"/>
              </a:spcAft>
              <a:buFont typeface="Wingdings" pitchFamily="2" charset="2"/>
              <a:buChar char="v"/>
            </a:pPr>
            <a:r>
              <a:rPr lang="en-US" dirty="0"/>
              <a:t>How to Teach Perspective-Taking to Children: </a:t>
            </a:r>
            <a:r>
              <a:rPr lang="en-US" dirty="0">
                <a:hlinkClick r:id="rId6"/>
              </a:rPr>
              <a:t>https://www.speechandlanguagekids.com/how-to-teach-perspective-talking-to-children/</a:t>
            </a:r>
            <a:endParaRPr lang="en-US" dirty="0"/>
          </a:p>
          <a:p>
            <a:pPr marL="528638" marR="0" lvl="0" indent="-287338">
              <a:spcBef>
                <a:spcPts val="0"/>
              </a:spcBef>
              <a:spcAft>
                <a:spcPts val="0"/>
              </a:spcAft>
              <a:buFont typeface="Wingdings" pitchFamily="2" charset="2"/>
              <a:buChar char="v"/>
            </a:pPr>
            <a:r>
              <a:rPr lang="en-US" dirty="0"/>
              <a:t>Helping Kids Make Decisions: </a:t>
            </a:r>
            <a:r>
              <a:rPr lang="en-US" dirty="0">
                <a:hlinkClick r:id="rId7"/>
              </a:rPr>
              <a:t>https://childmind.org/article/helping-kids-make-decisions/</a:t>
            </a:r>
            <a:endParaRPr lang="en-US" dirty="0"/>
          </a:p>
          <a:p>
            <a:pPr marL="241300" marR="0" lvl="0" indent="0">
              <a:spcBef>
                <a:spcPts val="0"/>
              </a:spcBef>
              <a:spcAft>
                <a:spcPts val="0"/>
              </a:spcAft>
              <a:buNone/>
            </a:pPr>
            <a:endParaRPr lang="en-US" dirty="0"/>
          </a:p>
          <a:p>
            <a:pPr marL="528638" marR="0" lvl="0" indent="-287338">
              <a:spcBef>
                <a:spcPts val="0"/>
              </a:spcBef>
              <a:spcAft>
                <a:spcPts val="0"/>
              </a:spcAft>
              <a:buFont typeface="Wingdings" pitchFamily="2" charset="2"/>
              <a:buChar char="v"/>
            </a:pPr>
            <a:endParaRPr lang="en-US" dirty="0"/>
          </a:p>
          <a:p>
            <a:endParaRPr lang="en-US" dirty="0"/>
          </a:p>
        </p:txBody>
      </p:sp>
    </p:spTree>
    <p:extLst>
      <p:ext uri="{BB962C8B-B14F-4D97-AF65-F5344CB8AC3E}">
        <p14:creationId xmlns:p14="http://schemas.microsoft.com/office/powerpoint/2010/main" val="1960373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E78BAD08-4064-FEFA-EC5B-193EEAEB685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Coping Strategies Resources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rgbClr val="FFFFFF"/>
              </a:solidFill>
            </a:endParaRPr>
          </a:p>
        </p:txBody>
      </p:sp>
      <p:sp>
        <p:nvSpPr>
          <p:cNvPr id="8" name="Content Placeholder 7">
            <a:extLst>
              <a:ext uri="{FF2B5EF4-FFF2-40B4-BE49-F238E27FC236}">
                <a16:creationId xmlns:a16="http://schemas.microsoft.com/office/drawing/2014/main" id="{3725653A-DCF3-9E6C-20FE-972D52A0DAEC}"/>
              </a:ext>
            </a:extLst>
          </p:cNvPr>
          <p:cNvSpPr>
            <a:spLocks noGrp="1"/>
          </p:cNvSpPr>
          <p:nvPr>
            <p:ph idx="1"/>
          </p:nvPr>
        </p:nvSpPr>
        <p:spPr>
          <a:xfrm>
            <a:off x="4945905" y="487680"/>
            <a:ext cx="7124175" cy="6187440"/>
          </a:xfrm>
        </p:spPr>
        <p:txBody>
          <a:bodyPr anchor="ct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Journaling and creative expression: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https://pongopoetryproject.org/write-with-us/writing-activities/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Asking for Help </a:t>
            </a:r>
          </a:p>
          <a:p>
            <a:pPr marL="635000" indent="-317500">
              <a:spcBef>
                <a:spcPts val="0"/>
              </a:spcBef>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9 Strategies To Help Teens Learn How To Ask For Help: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https://lifeskillsadvocate.com/blog/how-to-teach-teens-to-ask-for-help/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28638" marR="0" indent="-16668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 Asking for Help: Getting Past Obstacles: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https://kidshealth.org/en/teens/help-obstacles.html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28638" marR="0" indent="-166688">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Kids How To Ask For Help: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https://betterkids.education/blog/teaching-kids-how-to-ask-for-help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Handle Tantrums and Meltdowns: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https://childmind.org/article/how-to-handle-tantrums-and-meltdowns/</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Help Children Calm Down: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https://childmind.org/article/how-to-help-children-calm-down/#coping-ahead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41300" marR="0" lvl="0" indent="0">
              <a:spcBef>
                <a:spcPts val="0"/>
              </a:spcBef>
              <a:spcAft>
                <a:spcPts val="0"/>
              </a:spcAft>
              <a:buNone/>
            </a:pPr>
            <a:endParaRPr lang="en-US" dirty="0"/>
          </a:p>
          <a:p>
            <a:pPr marL="241300" marR="0" lvl="0" indent="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736945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E7C-A54E-054D-CB9D-D6144D5CB84C}"/>
              </a:ext>
            </a:extLst>
          </p:cNvPr>
          <p:cNvSpPr>
            <a:spLocks noGrp="1"/>
          </p:cNvSpPr>
          <p:nvPr>
            <p:ph type="title"/>
          </p:nvPr>
        </p:nvSpPr>
        <p:spPr>
          <a:xfrm>
            <a:off x="2231136" y="320040"/>
            <a:ext cx="7729728" cy="929640"/>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Behavioral and Emotional Coping Strategies References and Additional Reading </a:t>
            </a:r>
            <a:endParaRPr lang="en-US" dirty="0"/>
          </a:p>
        </p:txBody>
      </p:sp>
      <p:sp>
        <p:nvSpPr>
          <p:cNvPr id="3" name="Content Placeholder 2">
            <a:extLst>
              <a:ext uri="{FF2B5EF4-FFF2-40B4-BE49-F238E27FC236}">
                <a16:creationId xmlns:a16="http://schemas.microsoft.com/office/drawing/2014/main" id="{4090DACF-445A-8845-7222-7D4A1A12A2D4}"/>
              </a:ext>
            </a:extLst>
          </p:cNvPr>
          <p:cNvSpPr>
            <a:spLocks noGrp="1"/>
          </p:cNvSpPr>
          <p:nvPr>
            <p:ph idx="1"/>
          </p:nvPr>
        </p:nvSpPr>
        <p:spPr>
          <a:xfrm>
            <a:off x="381000" y="1554480"/>
            <a:ext cx="11643360" cy="5135880"/>
          </a:xfrm>
        </p:spPr>
        <p:txBody>
          <a:bodyPr>
            <a:normAutofit fontScale="25000" lnSpcReduction="20000"/>
          </a:bodyPr>
          <a:lstStyle/>
          <a:p>
            <a:pPr marL="468313" marR="0" indent="-454025" fontAlgn="base">
              <a:lnSpc>
                <a:spcPts val="2040"/>
              </a:lnSpc>
              <a:spcBef>
                <a:spcPts val="0"/>
              </a:spcBef>
              <a:spcAft>
                <a:spcPts val="0"/>
              </a:spcAft>
              <a:buNone/>
            </a:pPr>
            <a:r>
              <a:rPr lang="en-US" sz="5600" dirty="0">
                <a:solidFill>
                  <a:srgbClr val="424242"/>
                </a:solidFill>
                <a:effectLst/>
                <a:latin typeface="Times" pitchFamily="2" charset="0"/>
                <a:ea typeface="Times New Roman" panose="02020603050405020304" pitchFamily="18" charset="0"/>
              </a:rPr>
              <a:t>Halliwell, E., </a:t>
            </a:r>
            <a:r>
              <a:rPr lang="en-US" sz="5600" dirty="0" err="1">
                <a:solidFill>
                  <a:srgbClr val="424242"/>
                </a:solidFill>
                <a:effectLst/>
                <a:latin typeface="Times" pitchFamily="2" charset="0"/>
                <a:ea typeface="Times New Roman" panose="02020603050405020304" pitchFamily="18" charset="0"/>
              </a:rPr>
              <a:t>Jarman</a:t>
            </a:r>
            <a:r>
              <a:rPr lang="en-US" sz="5600" dirty="0">
                <a:solidFill>
                  <a:srgbClr val="424242"/>
                </a:solidFill>
                <a:effectLst/>
                <a:latin typeface="Times" pitchFamily="2" charset="0"/>
                <a:ea typeface="Times New Roman" panose="02020603050405020304" pitchFamily="18" charset="0"/>
              </a:rPr>
              <a:t>, H., Tylka, T.L., &amp; Slater A. (2018).  </a:t>
            </a:r>
            <a:r>
              <a:rPr lang="en-US" sz="5600" u="none" strike="noStrike" dirty="0">
                <a:solidFill>
                  <a:srgbClr val="424242"/>
                </a:solidFill>
                <a:effectLst/>
                <a:latin typeface="Times" pitchFamily="2" charset="0"/>
                <a:ea typeface="Times New Roman" panose="02020603050405020304" pitchFamily="18" charset="0"/>
                <a:hlinkClick r:id="rId3"/>
              </a:rPr>
              <a:t>Evaluating the impact of a brief yoga intervention on preadolescents' body image and mood</a:t>
            </a:r>
            <a:r>
              <a:rPr lang="en-US" sz="5600" dirty="0">
                <a:solidFill>
                  <a:srgbClr val="424242"/>
                </a:solidFill>
                <a:effectLst/>
                <a:latin typeface="Times" pitchFamily="2" charset="0"/>
                <a:ea typeface="Times New Roman" panose="02020603050405020304" pitchFamily="18" charset="0"/>
              </a:rPr>
              <a:t>. </a:t>
            </a:r>
            <a:r>
              <a:rPr lang="en-US" sz="5600" i="1" dirty="0">
                <a:solidFill>
                  <a:srgbClr val="424242"/>
                </a:solidFill>
                <a:effectLst/>
                <a:latin typeface="Times" pitchFamily="2" charset="0"/>
                <a:ea typeface="Times New Roman" panose="02020603050405020304" pitchFamily="18" charset="0"/>
              </a:rPr>
              <a:t>Body Image</a:t>
            </a:r>
            <a:r>
              <a:rPr lang="en-US" sz="5600" dirty="0">
                <a:solidFill>
                  <a:srgbClr val="424242"/>
                </a:solidFill>
                <a:effectLst/>
                <a:latin typeface="Times" pitchFamily="2" charset="0"/>
                <a:ea typeface="Times New Roman" panose="02020603050405020304" pitchFamily="18" charset="0"/>
              </a:rPr>
              <a:t>, 27:196-201. doi:10.1016/j.bodyim.2018.10.003</a:t>
            </a:r>
            <a:endParaRPr lang="en-US" sz="5600"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dirty="0">
                <a:solidFill>
                  <a:srgbClr val="424242"/>
                </a:solidFill>
                <a:effectLst/>
                <a:latin typeface="Times" pitchFamily="2" charset="0"/>
                <a:ea typeface="Times New Roman" panose="02020603050405020304" pitchFamily="18" charset="0"/>
              </a:rPr>
              <a:t>Kopp, C.B.(2009). </a:t>
            </a:r>
            <a:r>
              <a:rPr lang="en-US" sz="5600" u="none" strike="noStrike" dirty="0">
                <a:solidFill>
                  <a:srgbClr val="424242"/>
                </a:solidFill>
                <a:effectLst/>
                <a:latin typeface="Times" pitchFamily="2" charset="0"/>
                <a:ea typeface="Times New Roman" panose="02020603050405020304" pitchFamily="18" charset="0"/>
                <a:hlinkClick r:id="rId4"/>
              </a:rPr>
              <a:t>Emotion-focused coping in young children: Self and self-regulatory processes</a:t>
            </a:r>
            <a:r>
              <a:rPr lang="en-US" sz="5600" dirty="0">
                <a:solidFill>
                  <a:srgbClr val="424242"/>
                </a:solidFill>
                <a:effectLst/>
                <a:latin typeface="Times" pitchFamily="2" charset="0"/>
                <a:ea typeface="Times New Roman" panose="02020603050405020304" pitchFamily="18" charset="0"/>
              </a:rPr>
              <a:t>. </a:t>
            </a:r>
            <a:r>
              <a:rPr lang="en-US" sz="5600" i="1" dirty="0">
                <a:solidFill>
                  <a:srgbClr val="424242"/>
                </a:solidFill>
                <a:effectLst/>
                <a:latin typeface="Times" pitchFamily="2" charset="0"/>
                <a:ea typeface="Times New Roman" panose="02020603050405020304" pitchFamily="18" charset="0"/>
              </a:rPr>
              <a:t>New Dir Child </a:t>
            </a:r>
            <a:r>
              <a:rPr lang="en-US" sz="5600" i="1" dirty="0" err="1">
                <a:solidFill>
                  <a:srgbClr val="424242"/>
                </a:solidFill>
                <a:effectLst/>
                <a:latin typeface="Times" pitchFamily="2" charset="0"/>
                <a:ea typeface="Times New Roman" panose="02020603050405020304" pitchFamily="18" charset="0"/>
              </a:rPr>
              <a:t>Adolesc</a:t>
            </a:r>
            <a:r>
              <a:rPr lang="en-US" sz="5600" i="1" dirty="0">
                <a:solidFill>
                  <a:srgbClr val="424242"/>
                </a:solidFill>
                <a:effectLst/>
                <a:latin typeface="Times" pitchFamily="2" charset="0"/>
                <a:ea typeface="Times New Roman" panose="02020603050405020304" pitchFamily="18" charset="0"/>
              </a:rPr>
              <a:t> Dev</a:t>
            </a:r>
            <a:r>
              <a:rPr lang="en-US" sz="5600" dirty="0">
                <a:solidFill>
                  <a:srgbClr val="424242"/>
                </a:solidFill>
                <a:effectLst/>
                <a:latin typeface="Times" pitchFamily="2" charset="0"/>
                <a:ea typeface="Times New Roman" panose="02020603050405020304" pitchFamily="18" charset="0"/>
              </a:rPr>
              <a:t>, 124 , 33-46. doi:10.1002/cd.241</a:t>
            </a:r>
            <a:endParaRPr lang="en-US" sz="5600"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dirty="0">
                <a:solidFill>
                  <a:srgbClr val="424242"/>
                </a:solidFill>
                <a:effectLst/>
                <a:latin typeface="Times" pitchFamily="2" charset="0"/>
                <a:ea typeface="Times New Roman" panose="02020603050405020304" pitchFamily="18" charset="0"/>
              </a:rPr>
              <a:t>Lee-Winn AE, Mendelson T, Johnson RM. </a:t>
            </a:r>
            <a:r>
              <a:rPr lang="en-US" sz="5600" u="sng" dirty="0">
                <a:solidFill>
                  <a:srgbClr val="424242"/>
                </a:solidFill>
                <a:effectLst/>
                <a:latin typeface="Times" pitchFamily="2" charset="0"/>
                <a:ea typeface="Times New Roman" panose="02020603050405020304" pitchFamily="18" charset="0"/>
                <a:hlinkClick r:id="rId5"/>
              </a:rPr>
              <a:t>Associations between coping and marijuana use in a nationally representative sample of adolescents in the United States</a:t>
            </a:r>
            <a:r>
              <a:rPr lang="en-US" sz="5600" dirty="0">
                <a:solidFill>
                  <a:srgbClr val="424242"/>
                </a:solidFill>
                <a:effectLst/>
                <a:latin typeface="Times" pitchFamily="2" charset="0"/>
                <a:ea typeface="Times New Roman" panose="02020603050405020304" pitchFamily="18" charset="0"/>
              </a:rPr>
              <a:t>. </a:t>
            </a:r>
            <a:r>
              <a:rPr lang="en-US" sz="5600" i="1" dirty="0">
                <a:solidFill>
                  <a:srgbClr val="424242"/>
                </a:solidFill>
                <a:effectLst/>
                <a:latin typeface="Times" pitchFamily="2" charset="0"/>
                <a:ea typeface="Times New Roman" panose="02020603050405020304" pitchFamily="18" charset="0"/>
              </a:rPr>
              <a:t>Addict </a:t>
            </a:r>
            <a:r>
              <a:rPr lang="en-US" sz="5600" i="1" dirty="0" err="1">
                <a:solidFill>
                  <a:srgbClr val="424242"/>
                </a:solidFill>
                <a:effectLst/>
                <a:latin typeface="Times" pitchFamily="2" charset="0"/>
                <a:ea typeface="Times New Roman" panose="02020603050405020304" pitchFamily="18" charset="0"/>
              </a:rPr>
              <a:t>Behav</a:t>
            </a:r>
            <a:r>
              <a:rPr lang="en-US" sz="5600" dirty="0">
                <a:solidFill>
                  <a:srgbClr val="424242"/>
                </a:solidFill>
                <a:effectLst/>
                <a:latin typeface="Times" pitchFamily="2" charset="0"/>
                <a:ea typeface="Times New Roman" panose="02020603050405020304" pitchFamily="18" charset="0"/>
              </a:rPr>
              <a:t>. 2018;80:130-134. doi:10.1016/j.addbeh.2018.01.02</a:t>
            </a:r>
            <a:endParaRPr lang="en-US" sz="5600"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dirty="0">
                <a:solidFill>
                  <a:srgbClr val="212121"/>
                </a:solidFill>
                <a:effectLst/>
                <a:latin typeface="Times" pitchFamily="2" charset="0"/>
                <a:ea typeface="Times New Roman" panose="02020603050405020304" pitchFamily="18" charset="0"/>
              </a:rPr>
              <a:t>Lieberman, M. D., Eisenberger, N. I., Crockett, M. J., Tom, S. M., Pfeifer, J. H., &amp; Way, B. M. (2007). Putting feelings into words: affect labeling disrupts amygdala activity in response to affective stimuli. </a:t>
            </a:r>
            <a:r>
              <a:rPr lang="en-US" sz="5600" i="1" dirty="0">
                <a:solidFill>
                  <a:srgbClr val="212121"/>
                </a:solidFill>
                <a:effectLst/>
                <a:latin typeface="Times" pitchFamily="2" charset="0"/>
                <a:ea typeface="Times New Roman" panose="02020603050405020304" pitchFamily="18" charset="0"/>
              </a:rPr>
              <a:t>Psychological science</a:t>
            </a:r>
            <a:r>
              <a:rPr lang="en-US" sz="5600" dirty="0">
                <a:solidFill>
                  <a:srgbClr val="212121"/>
                </a:solidFill>
                <a:effectLst/>
                <a:latin typeface="Times" pitchFamily="2" charset="0"/>
                <a:ea typeface="Times New Roman" panose="02020603050405020304" pitchFamily="18" charset="0"/>
              </a:rPr>
              <a:t>, </a:t>
            </a:r>
            <a:r>
              <a:rPr lang="en-US" sz="5600" i="1" dirty="0">
                <a:solidFill>
                  <a:srgbClr val="212121"/>
                </a:solidFill>
                <a:effectLst/>
                <a:latin typeface="Times" pitchFamily="2" charset="0"/>
                <a:ea typeface="Times New Roman" panose="02020603050405020304" pitchFamily="18" charset="0"/>
              </a:rPr>
              <a:t>18</a:t>
            </a:r>
            <a:r>
              <a:rPr lang="en-US" sz="5600" dirty="0">
                <a:solidFill>
                  <a:srgbClr val="212121"/>
                </a:solidFill>
                <a:effectLst/>
                <a:latin typeface="Times" pitchFamily="2" charset="0"/>
                <a:ea typeface="Times New Roman" panose="02020603050405020304" pitchFamily="18" charset="0"/>
              </a:rPr>
              <a:t>(5), 421–428. </a:t>
            </a:r>
            <a:r>
              <a:rPr lang="en-US" sz="5600" u="sng" dirty="0">
                <a:solidFill>
                  <a:srgbClr val="0000FF"/>
                </a:solidFill>
                <a:effectLst/>
                <a:latin typeface="Times" pitchFamily="2" charset="0"/>
                <a:ea typeface="Times New Roman" panose="02020603050405020304" pitchFamily="18" charset="0"/>
                <a:hlinkClick r:id="rId6"/>
              </a:rPr>
              <a:t>https://doi.org/10.1111/j.1467-9280.2007.01916.x</a:t>
            </a:r>
            <a:endParaRPr lang="en-US" sz="5600" u="sng"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dirty="0">
                <a:solidFill>
                  <a:srgbClr val="424242"/>
                </a:solidFill>
                <a:effectLst/>
                <a:latin typeface="Times" pitchFamily="2" charset="0"/>
                <a:ea typeface="Times New Roman" panose="02020603050405020304" pitchFamily="18" charset="0"/>
              </a:rPr>
              <a:t>Ones DE, Greenberg M, Crowley M.(2015). </a:t>
            </a:r>
            <a:r>
              <a:rPr lang="en-US" sz="5600" u="none" strike="noStrike" dirty="0">
                <a:solidFill>
                  <a:srgbClr val="424242"/>
                </a:solidFill>
                <a:effectLst/>
                <a:latin typeface="Times" pitchFamily="2" charset="0"/>
                <a:ea typeface="Times New Roman" panose="02020603050405020304" pitchFamily="18" charset="0"/>
                <a:hlinkClick r:id="rId7"/>
              </a:rPr>
              <a:t>Early social-emotional functioning and public health: The relationship between kindergarten social competence and future wellness</a:t>
            </a:r>
            <a:r>
              <a:rPr lang="en-US" sz="5600" dirty="0">
                <a:solidFill>
                  <a:srgbClr val="424242"/>
                </a:solidFill>
                <a:effectLst/>
                <a:latin typeface="Times" pitchFamily="2" charset="0"/>
                <a:ea typeface="Times New Roman" panose="02020603050405020304" pitchFamily="18" charset="0"/>
              </a:rPr>
              <a:t>. </a:t>
            </a:r>
            <a:r>
              <a:rPr lang="en-US" sz="5600" i="1" dirty="0">
                <a:solidFill>
                  <a:srgbClr val="424242"/>
                </a:solidFill>
                <a:effectLst/>
                <a:latin typeface="Times" pitchFamily="2" charset="0"/>
                <a:ea typeface="Times New Roman" panose="02020603050405020304" pitchFamily="18" charset="0"/>
              </a:rPr>
              <a:t>Am J Public Health</a:t>
            </a:r>
            <a:r>
              <a:rPr lang="en-US" sz="5600" dirty="0">
                <a:solidFill>
                  <a:srgbClr val="424242"/>
                </a:solidFill>
                <a:effectLst/>
                <a:latin typeface="Times" pitchFamily="2" charset="0"/>
                <a:ea typeface="Times New Roman" panose="02020603050405020304" pitchFamily="18" charset="0"/>
              </a:rPr>
              <a:t>, 105(11):2283-90. doi:10.2105/ajph.2015.302630</a:t>
            </a:r>
            <a:endParaRPr lang="en-US" sz="5600"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i="0" dirty="0" err="1">
                <a:solidFill>
                  <a:srgbClr val="231F20"/>
                </a:solidFill>
                <a:effectLst/>
                <a:latin typeface="Times" pitchFamily="2" charset="0"/>
                <a:ea typeface="Times New Roman" panose="02020603050405020304" pitchFamily="18" charset="0"/>
              </a:rPr>
              <a:t>Perciavalle</a:t>
            </a:r>
            <a:r>
              <a:rPr lang="en-US" sz="5600" i="0" dirty="0">
                <a:solidFill>
                  <a:srgbClr val="231F20"/>
                </a:solidFill>
                <a:effectLst/>
                <a:latin typeface="Times" pitchFamily="2" charset="0"/>
                <a:ea typeface="Times New Roman" panose="02020603050405020304" pitchFamily="18" charset="0"/>
              </a:rPr>
              <a:t> V, et al. (2017). The role of deep breathing on stress.</a:t>
            </a:r>
            <a:r>
              <a:rPr lang="en-US" sz="5600" i="0" dirty="0">
                <a:solidFill>
                  <a:srgbClr val="231F20"/>
                </a:solidFill>
                <a:latin typeface="Times" pitchFamily="2" charset="0"/>
                <a:ea typeface="Times New Roman" panose="02020603050405020304" pitchFamily="18" charset="0"/>
              </a:rPr>
              <a:t> </a:t>
            </a:r>
            <a:r>
              <a:rPr lang="en-US" sz="5600" i="0" u="sng" dirty="0">
                <a:solidFill>
                  <a:srgbClr val="3D5A99"/>
                </a:solidFill>
                <a:effectLst/>
                <a:latin typeface="Times" pitchFamily="2" charset="0"/>
                <a:ea typeface="Times New Roman" panose="02020603050405020304" pitchFamily="18" charset="0"/>
                <a:hlinkClick r:id="rId8"/>
              </a:rPr>
              <a:t>link.springer.com/article/10.1007/s10072-016-2790-8</a:t>
            </a:r>
            <a:endParaRPr lang="en-US" sz="5600" u="sng" dirty="0">
              <a:solidFill>
                <a:srgbClr val="3D5A99"/>
              </a:solidFill>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i="0" dirty="0" err="1">
                <a:solidFill>
                  <a:srgbClr val="231F20"/>
                </a:solidFill>
                <a:effectLst/>
                <a:latin typeface="Times" pitchFamily="2" charset="0"/>
                <a:ea typeface="Times New Roman" panose="02020603050405020304" pitchFamily="18" charset="0"/>
              </a:rPr>
              <a:t>Sohal</a:t>
            </a:r>
            <a:r>
              <a:rPr lang="en-US" sz="5600" i="0" dirty="0">
                <a:solidFill>
                  <a:srgbClr val="231F20"/>
                </a:solidFill>
                <a:effectLst/>
                <a:latin typeface="Times" pitchFamily="2" charset="0"/>
                <a:ea typeface="Times New Roman" panose="02020603050405020304" pitchFamily="18" charset="0"/>
              </a:rPr>
              <a:t> M, et al. (2022). Efficacy of journaling in the management of mental illness: A systematic review and meta-analysis.</a:t>
            </a:r>
            <a:br>
              <a:rPr lang="en-US" sz="5600" dirty="0">
                <a:solidFill>
                  <a:srgbClr val="231F20"/>
                </a:solidFill>
                <a:effectLst/>
                <a:latin typeface="Times" pitchFamily="2" charset="0"/>
                <a:ea typeface="Times New Roman" panose="02020603050405020304" pitchFamily="18" charset="0"/>
              </a:rPr>
            </a:br>
            <a:r>
              <a:rPr lang="en-US" sz="5600" i="0" u="sng" dirty="0">
                <a:solidFill>
                  <a:srgbClr val="3D5A99"/>
                </a:solidFill>
                <a:effectLst/>
                <a:latin typeface="Times" pitchFamily="2" charset="0"/>
                <a:ea typeface="Times New Roman" panose="02020603050405020304" pitchFamily="18" charset="0"/>
                <a:hlinkClick r:id="rId9"/>
              </a:rPr>
              <a:t>fmch.bmj.com/content/10/1/e001154</a:t>
            </a:r>
            <a:endParaRPr lang="en-US" sz="5600" u="sng" dirty="0">
              <a:latin typeface="Times" pitchFamily="2" charset="0"/>
              <a:ea typeface="Times New Roman" panose="02020603050405020304" pitchFamily="18" charset="0"/>
            </a:endParaRPr>
          </a:p>
          <a:p>
            <a:pPr marL="468313" marR="0" indent="-454025" fontAlgn="base">
              <a:lnSpc>
                <a:spcPts val="2040"/>
              </a:lnSpc>
              <a:spcBef>
                <a:spcPts val="0"/>
              </a:spcBef>
              <a:spcAft>
                <a:spcPts val="0"/>
              </a:spcAft>
              <a:buNone/>
            </a:pPr>
            <a:r>
              <a:rPr lang="en-US" sz="5600" i="0" dirty="0">
                <a:solidFill>
                  <a:srgbClr val="231F20"/>
                </a:solidFill>
                <a:effectLst/>
                <a:latin typeface="Times" pitchFamily="2" charset="0"/>
                <a:ea typeface="Times New Roman" panose="02020603050405020304" pitchFamily="18" charset="0"/>
              </a:rPr>
              <a:t>Zaccaro A, et al. (2018). How breath-control can change your life: A systematic review on psycho-physiological correlates of slow breathing.</a:t>
            </a:r>
            <a:br>
              <a:rPr lang="en-US" sz="5600" dirty="0">
                <a:solidFill>
                  <a:srgbClr val="231F20"/>
                </a:solidFill>
                <a:effectLst/>
                <a:latin typeface="Times" pitchFamily="2" charset="0"/>
                <a:ea typeface="Times New Roman" panose="02020603050405020304" pitchFamily="18" charset="0"/>
              </a:rPr>
            </a:br>
            <a:r>
              <a:rPr lang="en-US" sz="5600" i="0" u="sng" dirty="0">
                <a:solidFill>
                  <a:srgbClr val="3D5A99"/>
                </a:solidFill>
                <a:effectLst/>
                <a:latin typeface="Times" pitchFamily="2" charset="0"/>
                <a:ea typeface="Times New Roman" panose="02020603050405020304" pitchFamily="18" charset="0"/>
                <a:hlinkClick r:id="rId10"/>
              </a:rPr>
              <a:t>frontiersin.org/articles/10.3389/fnhum.2018.00353/full</a:t>
            </a:r>
            <a:endParaRPr lang="en-US" sz="5600" dirty="0">
              <a:effectLst/>
              <a:latin typeface="Times" pitchFamily="2" charset="0"/>
              <a:ea typeface="Times New Roman" panose="02020603050405020304" pitchFamily="18" charset="0"/>
            </a:endParaRPr>
          </a:p>
          <a:p>
            <a:pPr marL="228600" marR="0" fontAlgn="base">
              <a:lnSpc>
                <a:spcPts val="2040"/>
              </a:lnSpc>
              <a:spcBef>
                <a:spcPts val="0"/>
              </a:spcBef>
              <a:spcAft>
                <a:spcPts val="0"/>
              </a:spcAft>
            </a:pPr>
            <a:r>
              <a:rPr lang="en-US" sz="1800" dirty="0">
                <a:solidFill>
                  <a:srgbClr val="212121"/>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fontAlgn="base">
              <a:lnSpc>
                <a:spcPts val="2040"/>
              </a:lnSpc>
              <a:spcBef>
                <a:spcPts val="0"/>
              </a:spcBef>
              <a:spcAft>
                <a:spcPts val="0"/>
              </a:spcAft>
            </a:pPr>
            <a:r>
              <a:rPr lang="en-US" sz="1800" dirty="0">
                <a:solidFill>
                  <a:srgbClr val="424242"/>
                </a:solidFill>
                <a:effectLst/>
                <a:latin typeface="Merriweather" pitchFamily="2" charset="77"/>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9261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E7C-A54E-054D-CB9D-D6144D5CB84C}"/>
              </a:ext>
            </a:extLst>
          </p:cNvPr>
          <p:cNvSpPr>
            <a:spLocks noGrp="1"/>
          </p:cNvSpPr>
          <p:nvPr>
            <p:ph type="title"/>
          </p:nvPr>
        </p:nvSpPr>
        <p:spPr>
          <a:xfrm>
            <a:off x="2231136" y="320040"/>
            <a:ext cx="8223504" cy="929640"/>
          </a:xfrm>
        </p:spPr>
        <p:txBody>
          <a:bodyPr>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ADHD and Irritability</a:t>
            </a:r>
            <a:r>
              <a:rPr lang="en-US" sz="1200"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References and Additional Reading </a:t>
            </a:r>
          </a:p>
        </p:txBody>
      </p:sp>
      <p:sp>
        <p:nvSpPr>
          <p:cNvPr id="3" name="Content Placeholder 2">
            <a:extLst>
              <a:ext uri="{FF2B5EF4-FFF2-40B4-BE49-F238E27FC236}">
                <a16:creationId xmlns:a16="http://schemas.microsoft.com/office/drawing/2014/main" id="{4090DACF-445A-8845-7222-7D4A1A12A2D4}"/>
              </a:ext>
            </a:extLst>
          </p:cNvPr>
          <p:cNvSpPr>
            <a:spLocks noGrp="1"/>
          </p:cNvSpPr>
          <p:nvPr>
            <p:ph idx="1"/>
          </p:nvPr>
        </p:nvSpPr>
        <p:spPr>
          <a:xfrm>
            <a:off x="381000" y="1554480"/>
            <a:ext cx="11643360" cy="5135880"/>
          </a:xfrm>
        </p:spPr>
        <p:txBody>
          <a:bodyPr>
            <a:normAutofit/>
          </a:bodyPr>
          <a:lstStyle/>
          <a:p>
            <a:pPr marL="468313" indent="-468313">
              <a:lnSpc>
                <a:spcPct val="110000"/>
              </a:lnSpc>
              <a:spcBef>
                <a:spcPts val="0"/>
              </a:spcBef>
              <a:buNone/>
            </a:pPr>
            <a:r>
              <a:rPr lang="en-US" sz="1400" dirty="0">
                <a:solidFill>
                  <a:srgbClr val="333333"/>
                </a:solidFill>
                <a:effectLst/>
                <a:latin typeface="Times" pitchFamily="2" charset="0"/>
                <a:ea typeface="Times New Roman" panose="02020603050405020304" pitchFamily="18" charset="0"/>
                <a:cs typeface="Times New Roman" panose="02020603050405020304" pitchFamily="18" charset="0"/>
              </a:rPr>
              <a:t>American Psychiatric Association. (2013). </a:t>
            </a:r>
            <a:r>
              <a:rPr lang="en-US" sz="1400" i="1" dirty="0">
                <a:solidFill>
                  <a:srgbClr val="333333"/>
                </a:solidFill>
                <a:effectLst/>
                <a:latin typeface="Times" pitchFamily="2" charset="0"/>
                <a:ea typeface="Times New Roman" panose="02020603050405020304" pitchFamily="18" charset="0"/>
                <a:cs typeface="Times New Roman" panose="02020603050405020304" pitchFamily="18" charset="0"/>
              </a:rPr>
              <a:t>Diagnostic and statistical manual of mental disorders</a:t>
            </a:r>
            <a:r>
              <a:rPr lang="en-US" sz="1400" dirty="0">
                <a:solidFill>
                  <a:srgbClr val="333333"/>
                </a:solidFill>
                <a:effectLst/>
                <a:latin typeface="Times" pitchFamily="2" charset="0"/>
                <a:ea typeface="Times New Roman" panose="02020603050405020304" pitchFamily="18" charset="0"/>
                <a:cs typeface="Times New Roman" panose="02020603050405020304" pitchFamily="18" charset="0"/>
              </a:rPr>
              <a:t> (5th ed.). Washington, DC: </a:t>
            </a:r>
            <a:br>
              <a:rPr lang="en-US" sz="1400" dirty="0">
                <a:solidFill>
                  <a:srgbClr val="333333"/>
                </a:solidFill>
                <a:effectLst/>
                <a:latin typeface="Times" pitchFamily="2" charset="0"/>
                <a:ea typeface="Times New Roman" panose="02020603050405020304" pitchFamily="18" charset="0"/>
                <a:cs typeface="Times New Roman" panose="02020603050405020304" pitchFamily="18" charset="0"/>
              </a:rPr>
            </a:br>
            <a:r>
              <a:rPr lang="en-US" sz="1400" dirty="0">
                <a:solidFill>
                  <a:srgbClr val="333333"/>
                </a:solidFill>
                <a:effectLst/>
                <a:latin typeface="Times" pitchFamily="2" charset="0"/>
                <a:ea typeface="Times New Roman" panose="02020603050405020304" pitchFamily="18" charset="0"/>
                <a:cs typeface="Times New Roman" panose="02020603050405020304" pitchFamily="18" charset="0"/>
              </a:rPr>
              <a:t>     Author.</a:t>
            </a:r>
            <a:endParaRPr lang="en-US" sz="1400" dirty="0">
              <a:effectLst/>
              <a:latin typeface="Times" pitchFamily="2" charset="0"/>
              <a:ea typeface="Calibri" panose="020F0502020204030204" pitchFamily="34" charset="0"/>
              <a:cs typeface="Times New Roman" panose="02020603050405020304" pitchFamily="18" charset="0"/>
            </a:endParaRPr>
          </a:p>
          <a:p>
            <a:pPr marL="468313" marR="0" indent="-468313">
              <a:lnSpc>
                <a:spcPct val="110000"/>
              </a:lnSpc>
              <a:spcBef>
                <a:spcPts val="0"/>
              </a:spcBef>
              <a:spcAft>
                <a:spcPts val="0"/>
              </a:spcAft>
              <a:buNone/>
            </a:pPr>
            <a:r>
              <a:rPr lang="en-US" sz="1400" dirty="0">
                <a:solidFill>
                  <a:srgbClr val="424242"/>
                </a:solidFill>
                <a:effectLst/>
                <a:latin typeface="Times" pitchFamily="2" charset="0"/>
                <a:ea typeface="Times New Roman" panose="02020603050405020304" pitchFamily="18" charset="0"/>
              </a:rPr>
              <a:t>Barkley RA. </a:t>
            </a:r>
            <a:r>
              <a:rPr lang="en-US" sz="1400" u="sng" dirty="0">
                <a:solidFill>
                  <a:srgbClr val="424242"/>
                </a:solidFill>
                <a:effectLst/>
                <a:latin typeface="Times" pitchFamily="2" charset="0"/>
                <a:ea typeface="Times New Roman" panose="02020603050405020304" pitchFamily="18" charset="0"/>
                <a:hlinkClick r:id="rId3"/>
              </a:rPr>
              <a:t>Emotional dysregulation is a core component of ADHD</a:t>
            </a:r>
            <a:r>
              <a:rPr lang="en-US" sz="1400" dirty="0">
                <a:solidFill>
                  <a:srgbClr val="424242"/>
                </a:solidFill>
                <a:effectLst/>
                <a:latin typeface="Times" pitchFamily="2" charset="0"/>
                <a:ea typeface="Times New Roman" panose="02020603050405020304" pitchFamily="18" charset="0"/>
              </a:rPr>
              <a:t>. In: Barkley, RA, ed., </a:t>
            </a:r>
            <a:r>
              <a:rPr lang="en-US" sz="1400" i="1" dirty="0">
                <a:solidFill>
                  <a:srgbClr val="424242"/>
                </a:solidFill>
                <a:effectLst/>
                <a:latin typeface="Times" pitchFamily="2" charset="0"/>
                <a:ea typeface="Times New Roman" panose="02020603050405020304" pitchFamily="18" charset="0"/>
              </a:rPr>
              <a:t>Attention-deficit Hyperactivity Disorder: A Handbook for Diagnosis and Treatment. </a:t>
            </a:r>
            <a:r>
              <a:rPr lang="en-US" sz="1400" dirty="0">
                <a:solidFill>
                  <a:srgbClr val="424242"/>
                </a:solidFill>
                <a:effectLst/>
                <a:latin typeface="Times" pitchFamily="2" charset="0"/>
                <a:ea typeface="Times New Roman" panose="02020603050405020304" pitchFamily="18" charset="0"/>
              </a:rPr>
              <a:t>The Guilford Press; 2015:81-115.</a:t>
            </a:r>
            <a:endParaRPr lang="en-US" sz="1400" dirty="0">
              <a:solidFill>
                <a:srgbClr val="424242"/>
              </a:solidFill>
              <a:latin typeface="Times" pitchFamily="2" charset="0"/>
              <a:ea typeface="Times New Roman" panose="02020603050405020304" pitchFamily="18" charset="0"/>
            </a:endParaRPr>
          </a:p>
          <a:p>
            <a:pPr marL="468313" marR="0" indent="-468313">
              <a:lnSpc>
                <a:spcPct val="110000"/>
              </a:lnSpc>
              <a:spcBef>
                <a:spcPts val="0"/>
              </a:spcBef>
              <a:spcAft>
                <a:spcPts val="0"/>
              </a:spcAft>
              <a:buNone/>
            </a:pPr>
            <a:r>
              <a:rPr lang="en-US" sz="1400" dirty="0">
                <a:effectLst/>
                <a:latin typeface="Times" pitchFamily="2" charset="0"/>
                <a:ea typeface="Times New Roman" panose="02020603050405020304" pitchFamily="18" charset="0"/>
              </a:rPr>
              <a:t>Beaton, D., Sirois, F. M., &amp; Milne, E. (2022). Experiences of criticism in adults with ADHD: A qualitative study. In </a:t>
            </a:r>
            <a:r>
              <a:rPr lang="en-US" sz="1400" i="1" dirty="0">
                <a:effectLst/>
                <a:latin typeface="Times" pitchFamily="2" charset="0"/>
                <a:ea typeface="Times New Roman" panose="02020603050405020304" pitchFamily="18" charset="0"/>
              </a:rPr>
              <a:t>PLOS ONE</a:t>
            </a:r>
            <a:r>
              <a:rPr lang="en-US" sz="1400" dirty="0">
                <a:effectLst/>
                <a:latin typeface="Times" pitchFamily="2" charset="0"/>
                <a:ea typeface="Times New Roman" panose="02020603050405020304" pitchFamily="18" charset="0"/>
              </a:rPr>
              <a:t> (Vol. 17, Issue 2, p. e0263366). Public Library of Science. </a:t>
            </a:r>
            <a:r>
              <a:rPr lang="en-US" sz="1400" dirty="0">
                <a:effectLst/>
                <a:latin typeface="Times" pitchFamily="2" charset="0"/>
                <a:ea typeface="Times New Roman" panose="02020603050405020304" pitchFamily="18" charset="0"/>
                <a:hlinkClick r:id="rId4"/>
              </a:rPr>
              <a:t>https://doi.org/10.1371/journal.pone.0263366</a:t>
            </a:r>
            <a:endParaRPr lang="en-US" sz="14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400" dirty="0">
                <a:solidFill>
                  <a:srgbClr val="424242"/>
                </a:solidFill>
                <a:effectLst/>
                <a:latin typeface="Times" pitchFamily="2" charset="0"/>
                <a:ea typeface="Times New Roman" panose="02020603050405020304" pitchFamily="18" charset="0"/>
              </a:rPr>
              <a:t>Del Campo N, Chamberlain SR, Sahakian BJ, Robbins TW. </a:t>
            </a:r>
            <a:r>
              <a:rPr lang="en-US" sz="1400" u="sng" dirty="0">
                <a:solidFill>
                  <a:srgbClr val="424242"/>
                </a:solidFill>
                <a:effectLst/>
                <a:latin typeface="Times" pitchFamily="2" charset="0"/>
                <a:ea typeface="Times New Roman" panose="02020603050405020304" pitchFamily="18" charset="0"/>
                <a:hlinkClick r:id="rId5"/>
              </a:rPr>
              <a:t>The Roles of Dopamine and Noradrenaline in the Pathophysiology and Treatment of Attention-Deficit/Hyperactivity Disorder</a:t>
            </a:r>
            <a:r>
              <a:rPr lang="en-US" sz="1400" dirty="0">
                <a:solidFill>
                  <a:srgbClr val="424242"/>
                </a:solidFill>
                <a:effectLst/>
                <a:latin typeface="Times" pitchFamily="2" charset="0"/>
                <a:ea typeface="Times New Roman" panose="02020603050405020304" pitchFamily="18" charset="0"/>
              </a:rPr>
              <a:t>. </a:t>
            </a:r>
            <a:r>
              <a:rPr lang="en-US" sz="1400" i="1" dirty="0">
                <a:solidFill>
                  <a:srgbClr val="424242"/>
                </a:solidFill>
                <a:effectLst/>
                <a:latin typeface="Times" pitchFamily="2" charset="0"/>
                <a:ea typeface="Times New Roman" panose="02020603050405020304" pitchFamily="18" charset="0"/>
              </a:rPr>
              <a:t>Biol Psychiatry.</a:t>
            </a:r>
            <a:r>
              <a:rPr lang="en-US" sz="1400" dirty="0">
                <a:solidFill>
                  <a:srgbClr val="424242"/>
                </a:solidFill>
                <a:effectLst/>
                <a:latin typeface="Times" pitchFamily="2" charset="0"/>
                <a:ea typeface="Times New Roman" panose="02020603050405020304" pitchFamily="18" charset="0"/>
              </a:rPr>
              <a:t> 2011;69(12):e145-157. doi:10.1016/j.biopsych.2011.02.036</a:t>
            </a:r>
            <a:endParaRPr lang="en-US" sz="1400" dirty="0">
              <a:latin typeface="Times" pitchFamily="2" charset="0"/>
              <a:ea typeface="Times New Roman" panose="02020603050405020304" pitchFamily="18" charset="0"/>
            </a:endParaRPr>
          </a:p>
          <a:p>
            <a:pPr marL="468313" marR="0" indent="-468313">
              <a:lnSpc>
                <a:spcPct val="110000"/>
              </a:lnSpc>
              <a:spcBef>
                <a:spcPts val="0"/>
              </a:spcBef>
              <a:spcAft>
                <a:spcPts val="0"/>
              </a:spcAft>
              <a:buNone/>
            </a:pPr>
            <a:r>
              <a:rPr lang="en-US" sz="1400" dirty="0" err="1">
                <a:effectLst/>
                <a:latin typeface="Times" pitchFamily="2" charset="0"/>
                <a:ea typeface="Times New Roman" panose="02020603050405020304" pitchFamily="18" charset="0"/>
              </a:rPr>
              <a:t>Karalunas</a:t>
            </a:r>
            <a:r>
              <a:rPr lang="en-US" sz="1400" dirty="0">
                <a:effectLst/>
                <a:latin typeface="Times" pitchFamily="2" charset="0"/>
                <a:ea typeface="Times New Roman" panose="02020603050405020304" pitchFamily="18" charset="0"/>
              </a:rPr>
              <a:t>, S. L., Gustafsson, H. C., Fair, D. A., Musser, E. D., &amp; </a:t>
            </a:r>
            <a:r>
              <a:rPr lang="en-US" sz="1400" dirty="0" err="1">
                <a:effectLst/>
                <a:latin typeface="Times" pitchFamily="2" charset="0"/>
                <a:ea typeface="Times New Roman" panose="02020603050405020304" pitchFamily="18" charset="0"/>
              </a:rPr>
              <a:t>Nigg</a:t>
            </a:r>
            <a:r>
              <a:rPr lang="en-US" sz="1400" dirty="0">
                <a:effectLst/>
                <a:latin typeface="Times" pitchFamily="2" charset="0"/>
                <a:ea typeface="Times New Roman" panose="02020603050405020304" pitchFamily="18" charset="0"/>
              </a:rPr>
              <a:t>, J. T. (2019). Do we need an irritable subtype of ADHD? Replication and extension of a promising temperament profile approach to ADHD subtyping. </a:t>
            </a:r>
            <a:r>
              <a:rPr lang="en-US" sz="1400" i="1" dirty="0">
                <a:effectLst/>
                <a:latin typeface="Times" pitchFamily="2" charset="0"/>
                <a:ea typeface="Times New Roman" panose="02020603050405020304" pitchFamily="18" charset="0"/>
              </a:rPr>
              <a:t>Psychological Assessment</a:t>
            </a:r>
            <a:r>
              <a:rPr lang="en-US" sz="1400" dirty="0">
                <a:effectLst/>
                <a:latin typeface="Times" pitchFamily="2" charset="0"/>
                <a:ea typeface="Times New Roman" panose="02020603050405020304" pitchFamily="18" charset="0"/>
              </a:rPr>
              <a:t>, </a:t>
            </a:r>
            <a:r>
              <a:rPr lang="en-US" sz="1400" i="1" dirty="0">
                <a:effectLst/>
                <a:latin typeface="Times" pitchFamily="2" charset="0"/>
                <a:ea typeface="Times New Roman" panose="02020603050405020304" pitchFamily="18" charset="0"/>
              </a:rPr>
              <a:t>31</a:t>
            </a:r>
            <a:r>
              <a:rPr lang="en-US" sz="1400" dirty="0">
                <a:effectLst/>
                <a:latin typeface="Times" pitchFamily="2" charset="0"/>
                <a:ea typeface="Times New Roman" panose="02020603050405020304" pitchFamily="18" charset="0"/>
              </a:rPr>
              <a:t>(2), 236–247. </a:t>
            </a:r>
            <a:r>
              <a:rPr lang="en-US" sz="1400" dirty="0">
                <a:effectLst/>
                <a:latin typeface="Times" pitchFamily="2" charset="0"/>
                <a:ea typeface="Times New Roman" panose="02020603050405020304" pitchFamily="18" charset="0"/>
                <a:hlinkClick r:id="rId6"/>
              </a:rPr>
              <a:t>https://doi.org/10.1037/pas0000664</a:t>
            </a:r>
            <a:endParaRPr lang="en-US" sz="14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400" dirty="0">
                <a:solidFill>
                  <a:srgbClr val="212121"/>
                </a:solidFill>
                <a:effectLst/>
                <a:latin typeface="Times" pitchFamily="2" charset="0"/>
                <a:ea typeface="Times New Roman" panose="02020603050405020304" pitchFamily="18" charset="0"/>
              </a:rPr>
              <a:t>Lange, K. W., </a:t>
            </a:r>
            <a:r>
              <a:rPr lang="en-US" sz="1400" dirty="0" err="1">
                <a:solidFill>
                  <a:srgbClr val="212121"/>
                </a:solidFill>
                <a:effectLst/>
                <a:latin typeface="Times" pitchFamily="2" charset="0"/>
                <a:ea typeface="Times New Roman" panose="02020603050405020304" pitchFamily="18" charset="0"/>
              </a:rPr>
              <a:t>Reichl</a:t>
            </a:r>
            <a:r>
              <a:rPr lang="en-US" sz="1400" dirty="0">
                <a:solidFill>
                  <a:srgbClr val="212121"/>
                </a:solidFill>
                <a:effectLst/>
                <a:latin typeface="Times" pitchFamily="2" charset="0"/>
                <a:ea typeface="Times New Roman" panose="02020603050405020304" pitchFamily="18" charset="0"/>
              </a:rPr>
              <a:t>, S., Lange, K. M., </a:t>
            </a:r>
            <a:r>
              <a:rPr lang="en-US" sz="1400" dirty="0" err="1">
                <a:solidFill>
                  <a:srgbClr val="212121"/>
                </a:solidFill>
                <a:effectLst/>
                <a:latin typeface="Times" pitchFamily="2" charset="0"/>
                <a:ea typeface="Times New Roman" panose="02020603050405020304" pitchFamily="18" charset="0"/>
              </a:rPr>
              <a:t>Tucha</a:t>
            </a:r>
            <a:r>
              <a:rPr lang="en-US" sz="1400" dirty="0">
                <a:solidFill>
                  <a:srgbClr val="212121"/>
                </a:solidFill>
                <a:effectLst/>
                <a:latin typeface="Times" pitchFamily="2" charset="0"/>
                <a:ea typeface="Times New Roman" panose="02020603050405020304" pitchFamily="18" charset="0"/>
              </a:rPr>
              <a:t>, L., &amp; </a:t>
            </a:r>
            <a:r>
              <a:rPr lang="en-US" sz="1400" dirty="0" err="1">
                <a:solidFill>
                  <a:srgbClr val="212121"/>
                </a:solidFill>
                <a:effectLst/>
                <a:latin typeface="Times" pitchFamily="2" charset="0"/>
                <a:ea typeface="Times New Roman" panose="02020603050405020304" pitchFamily="18" charset="0"/>
              </a:rPr>
              <a:t>Tucha</a:t>
            </a:r>
            <a:r>
              <a:rPr lang="en-US" sz="1400" dirty="0">
                <a:solidFill>
                  <a:srgbClr val="212121"/>
                </a:solidFill>
                <a:effectLst/>
                <a:latin typeface="Times" pitchFamily="2" charset="0"/>
                <a:ea typeface="Times New Roman" panose="02020603050405020304" pitchFamily="18" charset="0"/>
              </a:rPr>
              <a:t>, O. (2010). The history of attention deficit hyperactivity disorder. </a:t>
            </a:r>
            <a:r>
              <a:rPr lang="en-US" sz="1400" i="1" dirty="0">
                <a:solidFill>
                  <a:srgbClr val="212121"/>
                </a:solidFill>
                <a:effectLst/>
                <a:latin typeface="Times" pitchFamily="2" charset="0"/>
                <a:ea typeface="Times New Roman" panose="02020603050405020304" pitchFamily="18" charset="0"/>
              </a:rPr>
              <a:t>Attention deficit and hyperactivity disorders</a:t>
            </a:r>
            <a:r>
              <a:rPr lang="en-US" sz="1400" dirty="0">
                <a:solidFill>
                  <a:srgbClr val="212121"/>
                </a:solidFill>
                <a:effectLst/>
                <a:latin typeface="Times" pitchFamily="2" charset="0"/>
                <a:ea typeface="Times New Roman" panose="02020603050405020304" pitchFamily="18" charset="0"/>
              </a:rPr>
              <a:t>, </a:t>
            </a:r>
            <a:r>
              <a:rPr lang="en-US" sz="1400" i="1" dirty="0">
                <a:solidFill>
                  <a:srgbClr val="212121"/>
                </a:solidFill>
                <a:effectLst/>
                <a:latin typeface="Times" pitchFamily="2" charset="0"/>
                <a:ea typeface="Times New Roman" panose="02020603050405020304" pitchFamily="18" charset="0"/>
              </a:rPr>
              <a:t>2</a:t>
            </a:r>
            <a:r>
              <a:rPr lang="en-US" sz="1400" dirty="0">
                <a:solidFill>
                  <a:srgbClr val="212121"/>
                </a:solidFill>
                <a:effectLst/>
                <a:latin typeface="Times" pitchFamily="2" charset="0"/>
                <a:ea typeface="Times New Roman" panose="02020603050405020304" pitchFamily="18" charset="0"/>
              </a:rPr>
              <a:t>(4), 241–255. https://</a:t>
            </a:r>
            <a:r>
              <a:rPr lang="en-US" sz="1400" dirty="0" err="1">
                <a:solidFill>
                  <a:srgbClr val="212121"/>
                </a:solidFill>
                <a:effectLst/>
                <a:latin typeface="Times" pitchFamily="2" charset="0"/>
                <a:ea typeface="Times New Roman" panose="02020603050405020304" pitchFamily="18" charset="0"/>
              </a:rPr>
              <a:t>doi.org</a:t>
            </a:r>
            <a:r>
              <a:rPr lang="en-US" sz="1400" dirty="0">
                <a:solidFill>
                  <a:srgbClr val="212121"/>
                </a:solidFill>
                <a:effectLst/>
                <a:latin typeface="Times" pitchFamily="2" charset="0"/>
                <a:ea typeface="Times New Roman" panose="02020603050405020304" pitchFamily="18" charset="0"/>
              </a:rPr>
              <a:t>/10.1007/s12402-010-0045-8</a:t>
            </a:r>
            <a:endParaRPr lang="en-US" sz="1400" dirty="0">
              <a:effectLst/>
              <a:latin typeface="Times" pitchFamily="2" charset="0"/>
              <a:ea typeface="Times New Roman" panose="02020603050405020304" pitchFamily="18" charset="0"/>
            </a:endParaRPr>
          </a:p>
          <a:p>
            <a:pPr marL="468313" marR="0" indent="-468313">
              <a:lnSpc>
                <a:spcPct val="110000"/>
              </a:lnSpc>
              <a:spcBef>
                <a:spcPts val="0"/>
              </a:spcBef>
              <a:spcAft>
                <a:spcPts val="0"/>
              </a:spcAft>
              <a:buNone/>
            </a:pPr>
            <a:r>
              <a:rPr lang="en-US" sz="1400" dirty="0">
                <a:effectLst/>
                <a:latin typeface="Times" pitchFamily="2" charset="0"/>
                <a:ea typeface="Times New Roman" panose="02020603050405020304" pitchFamily="18" charset="0"/>
              </a:rPr>
              <a:t>Shaw, P., </a:t>
            </a:r>
            <a:r>
              <a:rPr lang="en-US" sz="1400" dirty="0" err="1">
                <a:effectLst/>
                <a:latin typeface="Times" pitchFamily="2" charset="0"/>
                <a:ea typeface="Times New Roman" panose="02020603050405020304" pitchFamily="18" charset="0"/>
              </a:rPr>
              <a:t>Stringaris</a:t>
            </a:r>
            <a:r>
              <a:rPr lang="en-US" sz="1400" dirty="0">
                <a:effectLst/>
                <a:latin typeface="Times" pitchFamily="2" charset="0"/>
                <a:ea typeface="Times New Roman" panose="02020603050405020304" pitchFamily="18" charset="0"/>
              </a:rPr>
              <a:t>, A., </a:t>
            </a:r>
            <a:r>
              <a:rPr lang="en-US" sz="1400" dirty="0" err="1">
                <a:effectLst/>
                <a:latin typeface="Times" pitchFamily="2" charset="0"/>
                <a:ea typeface="Times New Roman" panose="02020603050405020304" pitchFamily="18" charset="0"/>
              </a:rPr>
              <a:t>Nigg</a:t>
            </a:r>
            <a:r>
              <a:rPr lang="en-US" sz="1400" dirty="0">
                <a:effectLst/>
                <a:latin typeface="Times" pitchFamily="2" charset="0"/>
                <a:ea typeface="Times New Roman" panose="02020603050405020304" pitchFamily="18" charset="0"/>
              </a:rPr>
              <a:t>, J. T., &amp; </a:t>
            </a:r>
            <a:r>
              <a:rPr lang="en-US" sz="1400" dirty="0" err="1">
                <a:effectLst/>
                <a:latin typeface="Times" pitchFamily="2" charset="0"/>
                <a:ea typeface="Times New Roman" panose="02020603050405020304" pitchFamily="18" charset="0"/>
              </a:rPr>
              <a:t>Leibenluft</a:t>
            </a:r>
            <a:r>
              <a:rPr lang="en-US" sz="1400" dirty="0">
                <a:effectLst/>
                <a:latin typeface="Times" pitchFamily="2" charset="0"/>
                <a:ea typeface="Times New Roman" panose="02020603050405020304" pitchFamily="18" charset="0"/>
              </a:rPr>
              <a:t>, E. (2014). Emotion Dysregulation in Attention Deficit Hyperactivity Disorder. </a:t>
            </a:r>
            <a:r>
              <a:rPr lang="en-US" sz="1400" i="1" dirty="0">
                <a:effectLst/>
                <a:latin typeface="Times" pitchFamily="2" charset="0"/>
                <a:ea typeface="Times New Roman" panose="02020603050405020304" pitchFamily="18" charset="0"/>
              </a:rPr>
              <a:t>American Journal of Psychiatry</a:t>
            </a:r>
            <a:r>
              <a:rPr lang="en-US" sz="1400" dirty="0">
                <a:effectLst/>
                <a:latin typeface="Times" pitchFamily="2" charset="0"/>
                <a:ea typeface="Times New Roman" panose="02020603050405020304" pitchFamily="18" charset="0"/>
              </a:rPr>
              <a:t>, </a:t>
            </a:r>
            <a:r>
              <a:rPr lang="en-US" sz="1400" i="1" dirty="0">
                <a:effectLst/>
                <a:latin typeface="Times" pitchFamily="2" charset="0"/>
                <a:ea typeface="Times New Roman" panose="02020603050405020304" pitchFamily="18" charset="0"/>
              </a:rPr>
              <a:t>171</a:t>
            </a:r>
            <a:r>
              <a:rPr lang="en-US" sz="1400" dirty="0">
                <a:effectLst/>
                <a:latin typeface="Times" pitchFamily="2" charset="0"/>
                <a:ea typeface="Times New Roman" panose="02020603050405020304" pitchFamily="18" charset="0"/>
              </a:rPr>
              <a:t>(3), 276–293. </a:t>
            </a:r>
            <a:r>
              <a:rPr lang="en-US" sz="1400" dirty="0">
                <a:effectLst/>
                <a:latin typeface="Times" pitchFamily="2" charset="0"/>
                <a:ea typeface="Times New Roman" panose="02020603050405020304" pitchFamily="18" charset="0"/>
                <a:hlinkClick r:id="rId7"/>
              </a:rPr>
              <a:t>https://doi.org/10.1176/appi.ajp.2013.13070966</a:t>
            </a:r>
            <a:endParaRPr lang="en-US" sz="1400" dirty="0">
              <a:effectLst/>
              <a:latin typeface="Times" pitchFamily="2" charset="0"/>
              <a:ea typeface="Times New Roman" panose="02020603050405020304" pitchFamily="18" charset="0"/>
            </a:endParaRPr>
          </a:p>
          <a:p>
            <a:pPr marL="468313" marR="0" indent="-468313">
              <a:lnSpc>
                <a:spcPct val="110000"/>
              </a:lnSpc>
              <a:spcBef>
                <a:spcPts val="0"/>
              </a:spcBef>
              <a:spcAft>
                <a:spcPts val="0"/>
              </a:spcAft>
              <a:buNone/>
            </a:pPr>
            <a:r>
              <a:rPr lang="en-US" sz="1400" dirty="0">
                <a:effectLst/>
                <a:latin typeface="Times" pitchFamily="2" charset="0"/>
                <a:ea typeface="Times New Roman" panose="02020603050405020304" pitchFamily="18" charset="0"/>
              </a:rPr>
              <a:t>Singh, I. (2011). A disorder of anger and aggression: Children’s perspectives on attention deficit/hyperactivity disorder in the UK. </a:t>
            </a:r>
            <a:r>
              <a:rPr lang="en-US" sz="1400" i="1" dirty="0">
                <a:effectLst/>
                <a:latin typeface="Times" pitchFamily="2" charset="0"/>
                <a:ea typeface="Times New Roman" panose="02020603050405020304" pitchFamily="18" charset="0"/>
              </a:rPr>
              <a:t>Social Science &amp; Medicine</a:t>
            </a:r>
            <a:r>
              <a:rPr lang="en-US" sz="1400" dirty="0">
                <a:effectLst/>
                <a:latin typeface="Times" pitchFamily="2" charset="0"/>
                <a:ea typeface="Times New Roman" panose="02020603050405020304" pitchFamily="18" charset="0"/>
              </a:rPr>
              <a:t>, </a:t>
            </a:r>
            <a:r>
              <a:rPr lang="en-US" sz="1400" i="1" dirty="0">
                <a:effectLst/>
                <a:latin typeface="Times" pitchFamily="2" charset="0"/>
                <a:ea typeface="Times New Roman" panose="02020603050405020304" pitchFamily="18" charset="0"/>
              </a:rPr>
              <a:t>73</a:t>
            </a:r>
            <a:r>
              <a:rPr lang="en-US" sz="1400" dirty="0">
                <a:effectLst/>
                <a:latin typeface="Times" pitchFamily="2" charset="0"/>
                <a:ea typeface="Times New Roman" panose="02020603050405020304" pitchFamily="18" charset="0"/>
              </a:rPr>
              <a:t>(6), 889–896. </a:t>
            </a:r>
            <a:r>
              <a:rPr lang="en-US" sz="1400" dirty="0">
                <a:effectLst/>
                <a:latin typeface="Times" pitchFamily="2" charset="0"/>
                <a:ea typeface="Times New Roman" panose="02020603050405020304" pitchFamily="18" charset="0"/>
                <a:hlinkClick r:id="rId8"/>
              </a:rPr>
              <a:t>https://doi.org/10.1016/j.socscimed.2011.03.049</a:t>
            </a:r>
            <a:endParaRPr lang="en-US" sz="1400" dirty="0">
              <a:effectLst/>
              <a:latin typeface="Times" pitchFamily="2" charset="0"/>
              <a:ea typeface="Times New Roman" panose="02020603050405020304" pitchFamily="18" charset="0"/>
            </a:endParaRPr>
          </a:p>
          <a:p>
            <a:pPr marL="468313" marR="0" indent="-468313">
              <a:lnSpc>
                <a:spcPct val="110000"/>
              </a:lnSpc>
              <a:spcBef>
                <a:spcPts val="0"/>
              </a:spcBef>
              <a:spcAft>
                <a:spcPts val="0"/>
              </a:spcAft>
              <a:buNone/>
            </a:pPr>
            <a:endParaRPr lang="en-US" sz="1600" dirty="0">
              <a:effectLst/>
              <a:latin typeface="Times" pitchFamily="2"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36068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E7C-A54E-054D-CB9D-D6144D5CB84C}"/>
              </a:ext>
            </a:extLst>
          </p:cNvPr>
          <p:cNvSpPr>
            <a:spLocks noGrp="1"/>
          </p:cNvSpPr>
          <p:nvPr>
            <p:ph type="title"/>
          </p:nvPr>
        </p:nvSpPr>
        <p:spPr>
          <a:xfrm>
            <a:off x="1158240" y="0"/>
            <a:ext cx="9875520" cy="929640"/>
          </a:xfrm>
        </p:spPr>
        <p:txBody>
          <a:bodyPr>
            <a:normAutofit fontScale="90000"/>
          </a:bodyPr>
          <a:lstStyle/>
          <a:p>
            <a:pPr>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Rejection Sensitivity and emotional dysregulation References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90DACF-445A-8845-7222-7D4A1A12A2D4}"/>
              </a:ext>
            </a:extLst>
          </p:cNvPr>
          <p:cNvSpPr>
            <a:spLocks noGrp="1"/>
          </p:cNvSpPr>
          <p:nvPr>
            <p:ph idx="1"/>
          </p:nvPr>
        </p:nvSpPr>
        <p:spPr>
          <a:xfrm>
            <a:off x="182880" y="1066800"/>
            <a:ext cx="12009120" cy="5577840"/>
          </a:xfrm>
        </p:spPr>
        <p:txBody>
          <a:bodyPr>
            <a:noAutofit/>
          </a:bodyPr>
          <a:lstStyle/>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Dodson, W, (2022). New Insights Into Rejection Sensitive Dysphoria. ADDitude. https://</a:t>
            </a:r>
            <a:r>
              <a:rPr lang="en-US" sz="1300" dirty="0" err="1">
                <a:effectLst/>
                <a:latin typeface="Times New Roman" panose="02020603050405020304" pitchFamily="18" charset="0"/>
                <a:ea typeface="Times New Roman" panose="02020603050405020304" pitchFamily="18" charset="0"/>
              </a:rPr>
              <a:t>www.additudemag.com</a:t>
            </a:r>
            <a:r>
              <a:rPr lang="en-US" sz="1300" dirty="0">
                <a:effectLst/>
                <a:latin typeface="Times New Roman" panose="02020603050405020304" pitchFamily="18" charset="0"/>
                <a:ea typeface="Times New Roman" panose="02020603050405020304" pitchFamily="18" charset="0"/>
              </a:rPr>
              <a:t>/rejection-sensitive-dysphoria-</a:t>
            </a:r>
            <a:r>
              <a:rPr lang="en-US" sz="1300" dirty="0" err="1">
                <a:effectLst/>
                <a:latin typeface="Times New Roman" panose="02020603050405020304" pitchFamily="18" charset="0"/>
                <a:ea typeface="Times New Roman" panose="02020603050405020304" pitchFamily="18" charset="0"/>
              </a:rPr>
              <a:t>adhd</a:t>
            </a:r>
            <a:r>
              <a:rPr lang="en-US" sz="1300" dirty="0">
                <a:effectLst/>
                <a:latin typeface="Times New Roman" panose="02020603050405020304" pitchFamily="18" charset="0"/>
                <a:ea typeface="Times New Roman" panose="02020603050405020304" pitchFamily="18" charset="0"/>
              </a:rPr>
              <a:t>-emotional-dysregulation/</a:t>
            </a:r>
          </a:p>
          <a:p>
            <a:pPr marL="635000" indent="-863600">
              <a:spcBef>
                <a:spcPts val="0"/>
              </a:spcBef>
              <a:buNone/>
            </a:pPr>
            <a:endParaRPr lang="en-US" sz="1300" dirty="0">
              <a:effectLst/>
              <a:latin typeface="Times New Roman" panose="02020603050405020304" pitchFamily="18" charset="0"/>
              <a:ea typeface="Times New Roman" panose="02020603050405020304" pitchFamily="18" charset="0"/>
            </a:endParaRP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Faraone</a:t>
            </a:r>
            <a:r>
              <a:rPr lang="en-US" sz="1300" dirty="0">
                <a:effectLst/>
                <a:latin typeface="Times New Roman" panose="02020603050405020304" pitchFamily="18" charset="0"/>
                <a:ea typeface="Times New Roman" panose="02020603050405020304" pitchFamily="18" charset="0"/>
              </a:rPr>
              <a:t>, S. V., </a:t>
            </a:r>
            <a:r>
              <a:rPr lang="en-US" sz="1300" dirty="0" err="1">
                <a:effectLst/>
                <a:latin typeface="Times New Roman" panose="02020603050405020304" pitchFamily="18" charset="0"/>
                <a:ea typeface="Times New Roman" panose="02020603050405020304" pitchFamily="18" charset="0"/>
              </a:rPr>
              <a:t>Rostain</a:t>
            </a:r>
            <a:r>
              <a:rPr lang="en-US" sz="1300" dirty="0">
                <a:effectLst/>
                <a:latin typeface="Times New Roman" panose="02020603050405020304" pitchFamily="18" charset="0"/>
                <a:ea typeface="Times New Roman" panose="02020603050405020304" pitchFamily="18" charset="0"/>
              </a:rPr>
              <a:t>, A. L., </a:t>
            </a:r>
            <a:r>
              <a:rPr lang="en-US" sz="1300" dirty="0" err="1">
                <a:effectLst/>
                <a:latin typeface="Times New Roman" panose="02020603050405020304" pitchFamily="18" charset="0"/>
                <a:ea typeface="Times New Roman" panose="02020603050405020304" pitchFamily="18" charset="0"/>
              </a:rPr>
              <a:t>Blader</a:t>
            </a:r>
            <a:r>
              <a:rPr lang="en-US" sz="1300" dirty="0">
                <a:effectLst/>
                <a:latin typeface="Times New Roman" panose="02020603050405020304" pitchFamily="18" charset="0"/>
                <a:ea typeface="Times New Roman" panose="02020603050405020304" pitchFamily="18" charset="0"/>
              </a:rPr>
              <a:t>, J. C., Busch, B., Childress, A. C., Connor, D. F., &amp; </a:t>
            </a:r>
            <a:r>
              <a:rPr lang="en-US" sz="1300" dirty="0" err="1">
                <a:effectLst/>
                <a:latin typeface="Times New Roman" panose="02020603050405020304" pitchFamily="18" charset="0"/>
                <a:ea typeface="Times New Roman" panose="02020603050405020304" pitchFamily="18" charset="0"/>
              </a:rPr>
              <a:t>Newcorn</a:t>
            </a:r>
            <a:r>
              <a:rPr lang="en-US" sz="1300" dirty="0">
                <a:effectLst/>
                <a:latin typeface="Times New Roman" panose="02020603050405020304" pitchFamily="18" charset="0"/>
                <a:ea typeface="Times New Roman" panose="02020603050405020304" pitchFamily="18" charset="0"/>
              </a:rPr>
              <a:t>, J. H. (2019). Practitioner Review: Emotional dysregulation in attention-deficit/hyperactivity disorder - implications for clinical recognition and intervention. Journal of Child Psychology and Psychiatry, 60(2), 133–150.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/10.1111/jcpp.12899  </a:t>
            </a:r>
          </a:p>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Gao, S., </a:t>
            </a:r>
            <a:r>
              <a:rPr lang="en-US" sz="1300" dirty="0" err="1">
                <a:effectLst/>
                <a:latin typeface="Times New Roman" panose="02020603050405020304" pitchFamily="18" charset="0"/>
                <a:ea typeface="Times New Roman" panose="02020603050405020304" pitchFamily="18" charset="0"/>
              </a:rPr>
              <a:t>Assink</a:t>
            </a:r>
            <a:r>
              <a:rPr lang="en-US" sz="1300" dirty="0">
                <a:effectLst/>
                <a:latin typeface="Times New Roman" panose="02020603050405020304" pitchFamily="18" charset="0"/>
                <a:ea typeface="Times New Roman" panose="02020603050405020304" pitchFamily="18" charset="0"/>
              </a:rPr>
              <a:t>, M., Liu, T., Brownridge, D. A., &amp; Ip, P. (2021). Associations Between Rejection Sensitivity, Aggression, and Victimization: A Meta-Analytic Review. Trauma, Violence, &amp; Abuse, 22(1), 125–135.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/10.1177/1524838019833005</a:t>
            </a:r>
          </a:p>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Hance, M. A., </a:t>
            </a:r>
            <a:r>
              <a:rPr lang="en-US" sz="1300" dirty="0" err="1">
                <a:effectLst/>
                <a:latin typeface="Times New Roman" panose="02020603050405020304" pitchFamily="18" charset="0"/>
                <a:ea typeface="Times New Roman" panose="02020603050405020304" pitchFamily="18" charset="0"/>
              </a:rPr>
              <a:t>Blackhart</a:t>
            </a:r>
            <a:r>
              <a:rPr lang="en-US" sz="1300" dirty="0">
                <a:effectLst/>
                <a:latin typeface="Times New Roman" panose="02020603050405020304" pitchFamily="18" charset="0"/>
                <a:ea typeface="Times New Roman" panose="02020603050405020304" pitchFamily="18" charset="0"/>
              </a:rPr>
              <a:t>, G. C., &amp; Dew, M. (2018). Free to be me: The relationship between the true self, rejection sensitivity, and use of online dating sites. Journal of Social Psychology, 158(4), 421–429.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/10.1080/00224545.2017.1389684  </a:t>
            </a:r>
          </a:p>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Hsu, D., &amp; </a:t>
            </a:r>
            <a:r>
              <a:rPr lang="en-US" sz="1300" dirty="0" err="1">
                <a:effectLst/>
                <a:latin typeface="Times New Roman" panose="02020603050405020304" pitchFamily="18" charset="0"/>
                <a:ea typeface="Times New Roman" panose="02020603050405020304" pitchFamily="18" charset="0"/>
              </a:rPr>
              <a:t>Jarcho</a:t>
            </a:r>
            <a:r>
              <a:rPr lang="en-US" sz="1300" dirty="0">
                <a:effectLst/>
                <a:latin typeface="Times New Roman" panose="02020603050405020304" pitchFamily="18" charset="0"/>
                <a:ea typeface="Times New Roman" panose="02020603050405020304" pitchFamily="18" charset="0"/>
              </a:rPr>
              <a:t>, J. M. (2021). “Next up for psychiatry: rejection sensitivity and the social brain.” Neuropsychopharmacology, 46(1), 239–240.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/10.1038/s41386-020-00802-9</a:t>
            </a: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Jittayuthd</a:t>
            </a:r>
            <a:r>
              <a:rPr lang="en-US" sz="1300" dirty="0">
                <a:effectLst/>
                <a:latin typeface="Times New Roman" panose="02020603050405020304" pitchFamily="18" charset="0"/>
                <a:ea typeface="Times New Roman" panose="02020603050405020304" pitchFamily="18" charset="0"/>
              </a:rPr>
              <a:t>, S., &amp; Karl, A. (2022). Rejection sensitivity and vulnerable attachment: associations with social support and PTSD symptoms in trauma survivors. European Journal of </a:t>
            </a:r>
            <a:r>
              <a:rPr lang="en-US" sz="1300" dirty="0" err="1">
                <a:effectLst/>
                <a:latin typeface="Times New Roman" panose="02020603050405020304" pitchFamily="18" charset="0"/>
                <a:ea typeface="Times New Roman" panose="02020603050405020304" pitchFamily="18" charset="0"/>
              </a:rPr>
              <a:t>Psychotraumatology</a:t>
            </a:r>
            <a:r>
              <a:rPr lang="en-US" sz="1300" dirty="0">
                <a:effectLst/>
                <a:latin typeface="Times New Roman" panose="02020603050405020304" pitchFamily="18" charset="0"/>
                <a:ea typeface="Times New Roman" panose="02020603050405020304" pitchFamily="18" charset="0"/>
              </a:rPr>
              <a:t>, 13(1).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/10.1080/20008198.2022.2027676  </a:t>
            </a: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Karalunas</a:t>
            </a:r>
            <a:r>
              <a:rPr lang="en-US" sz="1300" dirty="0">
                <a:effectLst/>
                <a:latin typeface="Times New Roman" panose="02020603050405020304" pitchFamily="18" charset="0"/>
                <a:ea typeface="Times New Roman" panose="02020603050405020304" pitchFamily="18" charset="0"/>
              </a:rPr>
              <a:t>, S. L., Gustafsson, H. C., Fair, D. A., Musser, E. D., &amp; </a:t>
            </a:r>
            <a:r>
              <a:rPr lang="en-US" sz="1300" dirty="0" err="1">
                <a:effectLst/>
                <a:latin typeface="Times New Roman" panose="02020603050405020304" pitchFamily="18" charset="0"/>
                <a:ea typeface="Times New Roman" panose="02020603050405020304" pitchFamily="18" charset="0"/>
              </a:rPr>
              <a:t>Nigg</a:t>
            </a:r>
            <a:r>
              <a:rPr lang="en-US" sz="1300" dirty="0">
                <a:effectLst/>
                <a:latin typeface="Times New Roman" panose="02020603050405020304" pitchFamily="18" charset="0"/>
                <a:ea typeface="Times New Roman" panose="02020603050405020304" pitchFamily="18" charset="0"/>
              </a:rPr>
              <a:t>, J. T. (2019). Do we need an irritable subtype of ADHD? Replication and extension of a promising temperament profile approach to ADHD subtyping. Psychological Assessment, 31(2), 236–247.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/10.1037/pas0000664  </a:t>
            </a: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Leng</a:t>
            </a:r>
            <a:r>
              <a:rPr lang="en-US" sz="1300" dirty="0">
                <a:effectLst/>
                <a:latin typeface="Times New Roman" panose="02020603050405020304" pitchFamily="18" charset="0"/>
                <a:ea typeface="Times New Roman" panose="02020603050405020304" pitchFamily="18" charset="0"/>
              </a:rPr>
              <a:t>, Y., Qian, X., &amp; Zhu, Y. (2018). Modulation of brain response to peer rejection by rejection sensitivity: An exploratory study. </a:t>
            </a:r>
            <a:r>
              <a:rPr lang="en-US" sz="1300" dirty="0" err="1">
                <a:effectLst/>
                <a:latin typeface="Times New Roman" panose="02020603050405020304" pitchFamily="18" charset="0"/>
                <a:ea typeface="Times New Roman" panose="02020603050405020304" pitchFamily="18" charset="0"/>
              </a:rPr>
              <a:t>Neuropsychologia</a:t>
            </a:r>
            <a:r>
              <a:rPr lang="en-US" sz="1300" dirty="0">
                <a:effectLst/>
                <a:latin typeface="Times New Roman" panose="02020603050405020304" pitchFamily="18" charset="0"/>
                <a:ea typeface="Times New Roman" panose="02020603050405020304" pitchFamily="18" charset="0"/>
              </a:rPr>
              <a:t>.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/10.1016/j.neuropsychologia.2018.07.003  </a:t>
            </a:r>
          </a:p>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McPartland, J. C., Crowley, M. J., </a:t>
            </a:r>
            <a:r>
              <a:rPr lang="en-US" sz="1300" dirty="0" err="1">
                <a:effectLst/>
                <a:latin typeface="Times New Roman" panose="02020603050405020304" pitchFamily="18" charset="0"/>
                <a:ea typeface="Times New Roman" panose="02020603050405020304" pitchFamily="18" charset="0"/>
              </a:rPr>
              <a:t>Perszyk</a:t>
            </a:r>
            <a:r>
              <a:rPr lang="en-US" sz="1300" dirty="0">
                <a:effectLst/>
                <a:latin typeface="Times New Roman" panose="02020603050405020304" pitchFamily="18" charset="0"/>
                <a:ea typeface="Times New Roman" panose="02020603050405020304" pitchFamily="18" charset="0"/>
              </a:rPr>
              <a:t>, D. R., Naples, A. J., Mukerji, C. E., Wu, J., </a:t>
            </a:r>
            <a:r>
              <a:rPr lang="en-US" sz="1300" dirty="0" err="1">
                <a:effectLst/>
                <a:latin typeface="Times New Roman" panose="02020603050405020304" pitchFamily="18" charset="0"/>
                <a:ea typeface="Times New Roman" panose="02020603050405020304" pitchFamily="18" charset="0"/>
              </a:rPr>
              <a:t>Molfese</a:t>
            </a:r>
            <a:r>
              <a:rPr lang="en-US" sz="1300" dirty="0">
                <a:effectLst/>
                <a:latin typeface="Times New Roman" panose="02020603050405020304" pitchFamily="18" charset="0"/>
                <a:ea typeface="Times New Roman" panose="02020603050405020304" pitchFamily="18" charset="0"/>
              </a:rPr>
              <a:t>, P. J., Bolling, D. Z., </a:t>
            </a:r>
            <a:r>
              <a:rPr lang="en-US" sz="1300" dirty="0" err="1">
                <a:effectLst/>
                <a:latin typeface="Times New Roman" panose="02020603050405020304" pitchFamily="18" charset="0"/>
                <a:ea typeface="Times New Roman" panose="02020603050405020304" pitchFamily="18" charset="0"/>
              </a:rPr>
              <a:t>Pelphrey</a:t>
            </a:r>
            <a:r>
              <a:rPr lang="en-US" sz="1300" dirty="0">
                <a:effectLst/>
                <a:latin typeface="Times New Roman" panose="02020603050405020304" pitchFamily="18" charset="0"/>
                <a:ea typeface="Times New Roman" panose="02020603050405020304" pitchFamily="18" charset="0"/>
              </a:rPr>
              <a:t>, K. A., &amp; Mayes, L. C. (2011). Temporal dynamics reveal atypical brain response to social exclusion in autism. Developmental Cognitive Neuroscience, 1(3), 271–279.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/10.1016/j.dcn.2011.02.003  </a:t>
            </a: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Nigg</a:t>
            </a:r>
            <a:r>
              <a:rPr lang="en-US" sz="1300" dirty="0">
                <a:effectLst/>
                <a:latin typeface="Times New Roman" panose="02020603050405020304" pitchFamily="18" charset="0"/>
                <a:ea typeface="Times New Roman" panose="02020603050405020304" pitchFamily="18" charset="0"/>
              </a:rPr>
              <a:t>, J. T., </a:t>
            </a:r>
            <a:r>
              <a:rPr lang="en-US" sz="1300" dirty="0" err="1">
                <a:effectLst/>
                <a:latin typeface="Times New Roman" panose="02020603050405020304" pitchFamily="18" charset="0"/>
                <a:ea typeface="Times New Roman" panose="02020603050405020304" pitchFamily="18" charset="0"/>
              </a:rPr>
              <a:t>Karalunas</a:t>
            </a:r>
            <a:r>
              <a:rPr lang="en-US" sz="1300" dirty="0">
                <a:effectLst/>
                <a:latin typeface="Times New Roman" panose="02020603050405020304" pitchFamily="18" charset="0"/>
                <a:ea typeface="Times New Roman" panose="02020603050405020304" pitchFamily="18" charset="0"/>
              </a:rPr>
              <a:t>, S. L., Gustafsson, H. C., Bhatt, P., </a:t>
            </a:r>
            <a:r>
              <a:rPr lang="en-US" sz="1300" dirty="0" err="1">
                <a:effectLst/>
                <a:latin typeface="Times New Roman" panose="02020603050405020304" pitchFamily="18" charset="0"/>
                <a:ea typeface="Times New Roman" panose="02020603050405020304" pitchFamily="18" charset="0"/>
              </a:rPr>
              <a:t>Ryabinin</a:t>
            </a:r>
            <a:r>
              <a:rPr lang="en-US" sz="1300" dirty="0">
                <a:effectLst/>
                <a:latin typeface="Times New Roman" panose="02020603050405020304" pitchFamily="18" charset="0"/>
                <a:ea typeface="Times New Roman" panose="02020603050405020304" pitchFamily="18" charset="0"/>
              </a:rPr>
              <a:t>, P., Mooney, M., </a:t>
            </a:r>
            <a:r>
              <a:rPr lang="en-US" sz="1300" dirty="0" err="1">
                <a:effectLst/>
                <a:latin typeface="Times New Roman" panose="02020603050405020304" pitchFamily="18" charset="0"/>
                <a:ea typeface="Times New Roman" panose="02020603050405020304" pitchFamily="18" charset="0"/>
              </a:rPr>
              <a:t>Faraone</a:t>
            </a:r>
            <a:r>
              <a:rPr lang="en-US" sz="1300" dirty="0">
                <a:effectLst/>
                <a:latin typeface="Times New Roman" panose="02020603050405020304" pitchFamily="18" charset="0"/>
                <a:ea typeface="Times New Roman" panose="02020603050405020304" pitchFamily="18" charset="0"/>
              </a:rPr>
              <a:t>, S. V., Fair, D. A., &amp; Wilmot, B. (2020). Evaluating chronic emotional dysregulation and irritability in relation to ADHD and depression genetic risk in children with ADHD. Journal of Child Psychology and Psychiatry, 61(2), 205–214.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/10.1111/jcpp.13132  </a:t>
            </a:r>
          </a:p>
          <a:p>
            <a:pPr marL="635000" indent="-863600">
              <a:spcBef>
                <a:spcPts val="0"/>
              </a:spcBef>
              <a:buNone/>
            </a:pPr>
            <a:r>
              <a:rPr lang="en-US" sz="1300" dirty="0">
                <a:effectLst/>
                <a:latin typeface="Times New Roman" panose="02020603050405020304" pitchFamily="18" charset="0"/>
                <a:ea typeface="Times New Roman" panose="02020603050405020304" pitchFamily="18" charset="0"/>
              </a:rPr>
              <a:t>Soler-Gutiérrez, M., Pérez-González, C., &amp; Mayas, J. (2023). Evidence of emotion dysregulation as a core symptom of adult ADHD: A systematic review. PLOS ONE, 18(1), e0280131.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/10.1371/journal.pone.0280131</a:t>
            </a:r>
          </a:p>
          <a:p>
            <a:pPr marL="635000" indent="-863600">
              <a:spcBef>
                <a:spcPts val="0"/>
              </a:spcBef>
              <a:buNone/>
            </a:pPr>
            <a:r>
              <a:rPr lang="en-US" sz="1300" dirty="0" err="1">
                <a:effectLst/>
                <a:latin typeface="Times New Roman" panose="02020603050405020304" pitchFamily="18" charset="0"/>
                <a:ea typeface="Times New Roman" panose="02020603050405020304" pitchFamily="18" charset="0"/>
              </a:rPr>
              <a:t>Stringaris</a:t>
            </a:r>
            <a:r>
              <a:rPr lang="en-US" sz="1300" dirty="0">
                <a:effectLst/>
                <a:latin typeface="Times New Roman" panose="02020603050405020304" pitchFamily="18" charset="0"/>
                <a:ea typeface="Times New Roman" panose="02020603050405020304" pitchFamily="18" charset="0"/>
              </a:rPr>
              <a:t>, A., Vidal-</a:t>
            </a:r>
            <a:r>
              <a:rPr lang="en-US" sz="1300" dirty="0" err="1">
                <a:effectLst/>
                <a:latin typeface="Times New Roman" panose="02020603050405020304" pitchFamily="18" charset="0"/>
                <a:ea typeface="Times New Roman" panose="02020603050405020304" pitchFamily="18" charset="0"/>
              </a:rPr>
              <a:t>Ribas</a:t>
            </a:r>
            <a:r>
              <a:rPr lang="en-US" sz="1300" dirty="0">
                <a:effectLst/>
                <a:latin typeface="Times New Roman" panose="02020603050405020304" pitchFamily="18" charset="0"/>
                <a:ea typeface="Times New Roman" panose="02020603050405020304" pitchFamily="18" charset="0"/>
              </a:rPr>
              <a:t>, P., </a:t>
            </a:r>
            <a:r>
              <a:rPr lang="en-US" sz="1300" dirty="0" err="1">
                <a:effectLst/>
                <a:latin typeface="Times New Roman" panose="02020603050405020304" pitchFamily="18" charset="0"/>
                <a:ea typeface="Times New Roman" panose="02020603050405020304" pitchFamily="18" charset="0"/>
              </a:rPr>
              <a:t>Brotman</a:t>
            </a:r>
            <a:r>
              <a:rPr lang="en-US" sz="1300" dirty="0">
                <a:effectLst/>
                <a:latin typeface="Times New Roman" panose="02020603050405020304" pitchFamily="18" charset="0"/>
                <a:ea typeface="Times New Roman" panose="02020603050405020304" pitchFamily="18" charset="0"/>
              </a:rPr>
              <a:t>, M. A., &amp; </a:t>
            </a:r>
            <a:r>
              <a:rPr lang="en-US" sz="1300" dirty="0" err="1">
                <a:effectLst/>
                <a:latin typeface="Times New Roman" panose="02020603050405020304" pitchFamily="18" charset="0"/>
                <a:ea typeface="Times New Roman" panose="02020603050405020304" pitchFamily="18" charset="0"/>
              </a:rPr>
              <a:t>Leibenluft</a:t>
            </a:r>
            <a:r>
              <a:rPr lang="en-US" sz="1300" dirty="0">
                <a:effectLst/>
                <a:latin typeface="Times New Roman" panose="02020603050405020304" pitchFamily="18" charset="0"/>
                <a:ea typeface="Times New Roman" panose="02020603050405020304" pitchFamily="18" charset="0"/>
              </a:rPr>
              <a:t>, E. (2018). Practitioner Review: Definition, recognition, and treatment challenges of irritability in young people. Journal of Child Psychology and Psychiatry, 59(7), 721–739. https://</a:t>
            </a:r>
            <a:r>
              <a:rPr lang="en-US" sz="1300" dirty="0" err="1">
                <a:effectLst/>
                <a:latin typeface="Times New Roman" panose="02020603050405020304" pitchFamily="18" charset="0"/>
                <a:ea typeface="Times New Roman" panose="02020603050405020304" pitchFamily="18" charset="0"/>
              </a:rPr>
              <a:t>doi.org</a:t>
            </a:r>
            <a:r>
              <a:rPr lang="en-US" sz="1300" dirty="0">
                <a:effectLst/>
                <a:latin typeface="Times New Roman" panose="02020603050405020304" pitchFamily="18" charset="0"/>
                <a:ea typeface="Times New Roman" panose="02020603050405020304" pitchFamily="18" charset="0"/>
              </a:rPr>
              <a:t>/10.1111/jcpp.12823</a:t>
            </a:r>
          </a:p>
          <a:p>
            <a:pPr marL="635000" indent="-863600">
              <a:spcBef>
                <a:spcPts val="0"/>
              </a:spcBef>
              <a:buNone/>
            </a:pPr>
            <a:endParaRPr lang="en-US"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861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E7C-A54E-054D-CB9D-D6144D5CB84C}"/>
              </a:ext>
            </a:extLst>
          </p:cNvPr>
          <p:cNvSpPr>
            <a:spLocks noGrp="1"/>
          </p:cNvSpPr>
          <p:nvPr>
            <p:ph type="title"/>
          </p:nvPr>
        </p:nvSpPr>
        <p:spPr>
          <a:xfrm>
            <a:off x="1325880" y="320040"/>
            <a:ext cx="9494520" cy="929640"/>
          </a:xfrm>
        </p:spPr>
        <p:txBody>
          <a:bodyPr>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Nutritional Recommendations References and Additional Reading </a:t>
            </a:r>
          </a:p>
        </p:txBody>
      </p:sp>
      <p:sp>
        <p:nvSpPr>
          <p:cNvPr id="3" name="Content Placeholder 2">
            <a:extLst>
              <a:ext uri="{FF2B5EF4-FFF2-40B4-BE49-F238E27FC236}">
                <a16:creationId xmlns:a16="http://schemas.microsoft.com/office/drawing/2014/main" id="{4090DACF-445A-8845-7222-7D4A1A12A2D4}"/>
              </a:ext>
            </a:extLst>
          </p:cNvPr>
          <p:cNvSpPr>
            <a:spLocks noGrp="1"/>
          </p:cNvSpPr>
          <p:nvPr>
            <p:ph idx="1"/>
          </p:nvPr>
        </p:nvSpPr>
        <p:spPr>
          <a:xfrm>
            <a:off x="381000" y="1554480"/>
            <a:ext cx="11643360" cy="5135880"/>
          </a:xfrm>
        </p:spPr>
        <p:txBody>
          <a:bodyPr>
            <a:normAutofit fontScale="92500" lnSpcReduction="10000"/>
          </a:bodyPr>
          <a:lstStyle/>
          <a:p>
            <a:pPr marL="468313" indent="-468313">
              <a:lnSpc>
                <a:spcPct val="110000"/>
              </a:lnSpc>
              <a:spcBef>
                <a:spcPts val="0"/>
              </a:spcBef>
              <a:buNone/>
            </a:pPr>
            <a:r>
              <a:rPr lang="en-US" sz="1500" dirty="0">
                <a:effectLst/>
                <a:latin typeface="Times" pitchFamily="2" charset="0"/>
                <a:ea typeface="Times New Roman" panose="02020603050405020304" pitchFamily="18" charset="0"/>
              </a:rPr>
              <a:t>Cooper, R. E., </a:t>
            </a:r>
            <a:r>
              <a:rPr lang="en-US" sz="1500" dirty="0" err="1">
                <a:effectLst/>
                <a:latin typeface="Times" pitchFamily="2" charset="0"/>
                <a:ea typeface="Times New Roman" panose="02020603050405020304" pitchFamily="18" charset="0"/>
              </a:rPr>
              <a:t>Tye</a:t>
            </a:r>
            <a:r>
              <a:rPr lang="en-US" sz="1500" dirty="0">
                <a:effectLst/>
                <a:latin typeface="Times" pitchFamily="2" charset="0"/>
                <a:ea typeface="Times New Roman" panose="02020603050405020304" pitchFamily="18" charset="0"/>
              </a:rPr>
              <a:t>, C., </a:t>
            </a:r>
            <a:r>
              <a:rPr lang="en-US" sz="1500" dirty="0" err="1">
                <a:effectLst/>
                <a:latin typeface="Times" pitchFamily="2" charset="0"/>
                <a:ea typeface="Times New Roman" panose="02020603050405020304" pitchFamily="18" charset="0"/>
              </a:rPr>
              <a:t>Kuntsi</a:t>
            </a:r>
            <a:r>
              <a:rPr lang="en-US" sz="1500" dirty="0">
                <a:effectLst/>
                <a:latin typeface="Times" pitchFamily="2" charset="0"/>
                <a:ea typeface="Times New Roman" panose="02020603050405020304" pitchFamily="18" charset="0"/>
              </a:rPr>
              <a:t>, J., </a:t>
            </a:r>
            <a:r>
              <a:rPr lang="en-US" sz="1500" dirty="0" err="1">
                <a:effectLst/>
                <a:latin typeface="Times" pitchFamily="2" charset="0"/>
                <a:ea typeface="Times New Roman" panose="02020603050405020304" pitchFamily="18" charset="0"/>
              </a:rPr>
              <a:t>Vassos</a:t>
            </a:r>
            <a:r>
              <a:rPr lang="en-US" sz="1500" dirty="0">
                <a:effectLst/>
                <a:latin typeface="Times" pitchFamily="2" charset="0"/>
                <a:ea typeface="Times New Roman" panose="02020603050405020304" pitchFamily="18" charset="0"/>
              </a:rPr>
              <a:t>, E., &amp; </a:t>
            </a:r>
            <a:r>
              <a:rPr lang="en-US" sz="1500" dirty="0" err="1">
                <a:effectLst/>
                <a:latin typeface="Times" pitchFamily="2" charset="0"/>
                <a:ea typeface="Times New Roman" panose="02020603050405020304" pitchFamily="18" charset="0"/>
              </a:rPr>
              <a:t>Asherson</a:t>
            </a:r>
            <a:r>
              <a:rPr lang="en-US" sz="1500" dirty="0">
                <a:effectLst/>
                <a:latin typeface="Times" pitchFamily="2" charset="0"/>
                <a:ea typeface="Times New Roman" panose="02020603050405020304" pitchFamily="18" charset="0"/>
              </a:rPr>
              <a:t>, P. (2016). The effect of omega-3 polyunsaturated fatty acid supplementation on emotional dysregulation, oppositional </a:t>
            </a:r>
            <a:r>
              <a:rPr lang="en-US" sz="1500" dirty="0" err="1">
                <a:effectLst/>
                <a:latin typeface="Times" pitchFamily="2" charset="0"/>
                <a:ea typeface="Times New Roman" panose="02020603050405020304" pitchFamily="18" charset="0"/>
              </a:rPr>
              <a:t>behaviour</a:t>
            </a:r>
            <a:r>
              <a:rPr lang="en-US" sz="1500" dirty="0">
                <a:effectLst/>
                <a:latin typeface="Times" pitchFamily="2" charset="0"/>
                <a:ea typeface="Times New Roman" panose="02020603050405020304" pitchFamily="18" charset="0"/>
              </a:rPr>
              <a:t> and conduct problems in ADHD: A systematic review and meta-analysis. </a:t>
            </a:r>
            <a:r>
              <a:rPr lang="en-US" sz="1500" i="1" dirty="0">
                <a:effectLst/>
                <a:latin typeface="Times" pitchFamily="2" charset="0"/>
                <a:ea typeface="Times New Roman" panose="02020603050405020304" pitchFamily="18" charset="0"/>
              </a:rPr>
              <a:t>Journal of Affective Disorders</a:t>
            </a:r>
            <a:r>
              <a:rPr lang="en-US" sz="1500" dirty="0">
                <a:effectLst/>
                <a:latin typeface="Times" pitchFamily="2" charset="0"/>
                <a:ea typeface="Times New Roman" panose="02020603050405020304" pitchFamily="18" charset="0"/>
              </a:rPr>
              <a:t>, </a:t>
            </a:r>
            <a:r>
              <a:rPr lang="en-US" sz="1500" i="1" dirty="0">
                <a:effectLst/>
                <a:latin typeface="Times" pitchFamily="2" charset="0"/>
                <a:ea typeface="Times New Roman" panose="02020603050405020304" pitchFamily="18" charset="0"/>
              </a:rPr>
              <a:t>190</a:t>
            </a:r>
            <a:r>
              <a:rPr lang="en-US" sz="1500" dirty="0">
                <a:effectLst/>
                <a:latin typeface="Times" pitchFamily="2" charset="0"/>
                <a:ea typeface="Times New Roman" panose="02020603050405020304" pitchFamily="18" charset="0"/>
              </a:rPr>
              <a:t>, 474–482. </a:t>
            </a:r>
            <a:r>
              <a:rPr lang="en-US" sz="1500" dirty="0">
                <a:effectLst/>
                <a:latin typeface="Times" pitchFamily="2" charset="0"/>
                <a:ea typeface="Times New Roman" panose="02020603050405020304" pitchFamily="18" charset="0"/>
                <a:hlinkClick r:id="rId3"/>
              </a:rPr>
              <a:t>https://doi.org/10.1016/j.jad.2015.09.053</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800" dirty="0">
                <a:effectLst/>
                <a:latin typeface="Times" pitchFamily="2" charset="0"/>
                <a:ea typeface="Calibri" panose="020F0502020204030204" pitchFamily="34" charset="0"/>
                <a:cs typeface="Times New Roman" panose="02020603050405020304" pitchFamily="18" charset="0"/>
              </a:rPr>
              <a:t>Johnson, M., S. </a:t>
            </a:r>
            <a:r>
              <a:rPr lang="en-US" sz="1800" dirty="0" err="1">
                <a:effectLst/>
                <a:latin typeface="Times" pitchFamily="2" charset="0"/>
                <a:ea typeface="Calibri" panose="020F0502020204030204" pitchFamily="34" charset="0"/>
                <a:cs typeface="Times New Roman" panose="02020603050405020304" pitchFamily="18" charset="0"/>
              </a:rPr>
              <a:t>Ostlund</a:t>
            </a:r>
            <a:r>
              <a:rPr lang="en-US" sz="1800" dirty="0">
                <a:effectLst/>
                <a:latin typeface="Times" pitchFamily="2" charset="0"/>
                <a:ea typeface="Calibri" panose="020F0502020204030204" pitchFamily="34" charset="0"/>
                <a:cs typeface="Times New Roman" panose="02020603050405020304" pitchFamily="18" charset="0"/>
              </a:rPr>
              <a:t>, G. </a:t>
            </a:r>
            <a:r>
              <a:rPr lang="en-US" sz="1800" dirty="0" err="1">
                <a:effectLst/>
                <a:latin typeface="Times" pitchFamily="2" charset="0"/>
                <a:ea typeface="Calibri" panose="020F0502020204030204" pitchFamily="34" charset="0"/>
                <a:cs typeface="Times New Roman" panose="02020603050405020304" pitchFamily="18" charset="0"/>
              </a:rPr>
              <a:t>Fransson</a:t>
            </a:r>
            <a:r>
              <a:rPr lang="en-US" sz="1800" dirty="0">
                <a:effectLst/>
                <a:latin typeface="Times" pitchFamily="2" charset="0"/>
                <a:ea typeface="Calibri" panose="020F0502020204030204" pitchFamily="34" charset="0"/>
                <a:cs typeface="Times New Roman" panose="02020603050405020304" pitchFamily="18" charset="0"/>
              </a:rPr>
              <a:t>, B. </a:t>
            </a:r>
            <a:r>
              <a:rPr lang="en-US" sz="1800" dirty="0" err="1">
                <a:effectLst/>
                <a:latin typeface="Times" pitchFamily="2" charset="0"/>
                <a:ea typeface="Calibri" panose="020F0502020204030204" pitchFamily="34" charset="0"/>
                <a:cs typeface="Times New Roman" panose="02020603050405020304" pitchFamily="18" charset="0"/>
              </a:rPr>
              <a:t>Kadesjo</a:t>
            </a:r>
            <a:r>
              <a:rPr lang="en-US" sz="1800" dirty="0">
                <a:effectLst/>
                <a:latin typeface="Times" pitchFamily="2" charset="0"/>
                <a:ea typeface="Calibri" panose="020F0502020204030204" pitchFamily="34" charset="0"/>
                <a:cs typeface="Times New Roman" panose="02020603050405020304" pitchFamily="18" charset="0"/>
              </a:rPr>
              <a:t>, and C. </a:t>
            </a:r>
            <a:r>
              <a:rPr lang="en-US" sz="1800" dirty="0" err="1">
                <a:effectLst/>
                <a:latin typeface="Times" pitchFamily="2" charset="0"/>
                <a:ea typeface="Calibri" panose="020F0502020204030204" pitchFamily="34" charset="0"/>
                <a:cs typeface="Times New Roman" panose="02020603050405020304" pitchFamily="18" charset="0"/>
              </a:rPr>
              <a:t>Gillberg</a:t>
            </a:r>
            <a:r>
              <a:rPr lang="en-US" sz="1800" dirty="0">
                <a:effectLst/>
                <a:latin typeface="Times" pitchFamily="2" charset="0"/>
                <a:ea typeface="Calibri" panose="020F0502020204030204" pitchFamily="34" charset="0"/>
                <a:cs typeface="Times New Roman" panose="02020603050405020304" pitchFamily="18" charset="0"/>
              </a:rPr>
              <a:t>. “Omega-3/Omega-6 Fatty Acids for Attention Deficit Hyperactivity Disorder: A Randomized Placebo-Controlled Trial in Children and Adolescents.” </a:t>
            </a:r>
            <a:r>
              <a:rPr lang="en-US" sz="1800" i="1" dirty="0">
                <a:effectLst/>
                <a:latin typeface="Times" pitchFamily="2" charset="0"/>
                <a:ea typeface="Calibri" panose="020F0502020204030204" pitchFamily="34" charset="0"/>
                <a:cs typeface="Times New Roman" panose="02020603050405020304" pitchFamily="18" charset="0"/>
              </a:rPr>
              <a:t>Journal of Attention Disorders</a:t>
            </a:r>
            <a:r>
              <a:rPr lang="en-US" sz="1800" dirty="0">
                <a:effectLst/>
                <a:latin typeface="Times" pitchFamily="2" charset="0"/>
                <a:ea typeface="Calibri" panose="020F0502020204030204" pitchFamily="34" charset="0"/>
                <a:cs typeface="Times New Roman" panose="02020603050405020304" pitchFamily="18" charset="0"/>
              </a:rPr>
              <a:t>, vol. 12, no. 5, 2009, pp. 394-401.</a:t>
            </a:r>
            <a:r>
              <a:rPr lang="en-US" sz="1600" dirty="0">
                <a:effectLst/>
                <a:latin typeface="Times" pitchFamily="2" charset="0"/>
              </a:rPr>
              <a:t> </a:t>
            </a:r>
          </a:p>
          <a:p>
            <a:pPr marL="468313" indent="-468313">
              <a:lnSpc>
                <a:spcPct val="110000"/>
              </a:lnSpc>
              <a:spcBef>
                <a:spcPts val="0"/>
              </a:spcBef>
              <a:buNone/>
            </a:pPr>
            <a:r>
              <a:rPr lang="en-US" sz="1800" dirty="0">
                <a:effectLst/>
                <a:latin typeface="Times" pitchFamily="2" charset="0"/>
                <a:ea typeface="Calibri" panose="020F0502020204030204" pitchFamily="34" charset="0"/>
                <a:cs typeface="Times New Roman" panose="02020603050405020304" pitchFamily="18" charset="0"/>
              </a:rPr>
              <a:t>Jones, T W, et al. “Enhanced Adrenomedullary Response and Increased Susceptibility to Neuroglycopenia: Mechanisms Underlying the Adverse Effects of Sugar Ingestion in Healthy Children.” </a:t>
            </a:r>
            <a:r>
              <a:rPr lang="en-US" sz="1800" i="1" dirty="0">
                <a:effectLst/>
                <a:latin typeface="Times" pitchFamily="2" charset="0"/>
                <a:ea typeface="Calibri" panose="020F0502020204030204" pitchFamily="34" charset="0"/>
                <a:cs typeface="Times New Roman" panose="02020603050405020304" pitchFamily="18" charset="0"/>
              </a:rPr>
              <a:t>The Journal of Pediatrics</a:t>
            </a:r>
            <a:r>
              <a:rPr lang="en-US" sz="1800" dirty="0">
                <a:effectLst/>
                <a:latin typeface="Times" pitchFamily="2" charset="0"/>
                <a:ea typeface="Calibri" panose="020F0502020204030204" pitchFamily="34" charset="0"/>
                <a:cs typeface="Times New Roman" panose="02020603050405020304" pitchFamily="18" charset="0"/>
              </a:rPr>
              <a:t>, vol. 126, no. 2, 1995, pp. 171–177.</a:t>
            </a:r>
            <a:r>
              <a:rPr lang="en-US" sz="1600" dirty="0">
                <a:effectLst/>
                <a:latin typeface="Times" pitchFamily="2" charset="0"/>
              </a:rPr>
              <a:t> </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500" dirty="0">
                <a:effectLst/>
                <a:latin typeface="Times" pitchFamily="2" charset="0"/>
                <a:ea typeface="Times New Roman" panose="02020603050405020304" pitchFamily="18" charset="0"/>
              </a:rPr>
              <a:t>McCann, D. C., Barrett, A., Cooper, A., Crumpler, D., Dalen, L., Grimshaw, K., </a:t>
            </a:r>
            <a:r>
              <a:rPr lang="en-US" sz="1500" dirty="0" err="1">
                <a:effectLst/>
                <a:latin typeface="Times" pitchFamily="2" charset="0"/>
                <a:ea typeface="Times New Roman" panose="02020603050405020304" pitchFamily="18" charset="0"/>
              </a:rPr>
              <a:t>Kitchin</a:t>
            </a:r>
            <a:r>
              <a:rPr lang="en-US" sz="1500" dirty="0">
                <a:effectLst/>
                <a:latin typeface="Times" pitchFamily="2" charset="0"/>
                <a:ea typeface="Times New Roman" panose="02020603050405020304" pitchFamily="18" charset="0"/>
              </a:rPr>
              <a:t>, E. M., Lok, K. Y. W., Porteous, L., Prince, E. B., </a:t>
            </a:r>
            <a:r>
              <a:rPr lang="en-US" sz="1500" dirty="0" err="1">
                <a:effectLst/>
                <a:latin typeface="Times" pitchFamily="2" charset="0"/>
                <a:ea typeface="Times New Roman" panose="02020603050405020304" pitchFamily="18" charset="0"/>
              </a:rPr>
              <a:t>Sonuga-Barke</a:t>
            </a:r>
            <a:r>
              <a:rPr lang="en-US" sz="1500" dirty="0">
                <a:effectLst/>
                <a:latin typeface="Times" pitchFamily="2" charset="0"/>
                <a:ea typeface="Times New Roman" panose="02020603050405020304" pitchFamily="18" charset="0"/>
              </a:rPr>
              <a:t>, E. J., Warner, J. O., &amp; Stevenson, J. (2007a). Food additives and hyperactive </a:t>
            </a:r>
            <a:r>
              <a:rPr lang="en-US" sz="1500" dirty="0" err="1">
                <a:effectLst/>
                <a:latin typeface="Times" pitchFamily="2" charset="0"/>
                <a:ea typeface="Times New Roman" panose="02020603050405020304" pitchFamily="18" charset="0"/>
              </a:rPr>
              <a:t>behaviour</a:t>
            </a:r>
            <a:r>
              <a:rPr lang="en-US" sz="1500" dirty="0">
                <a:effectLst/>
                <a:latin typeface="Times" pitchFamily="2" charset="0"/>
                <a:ea typeface="Times New Roman" panose="02020603050405020304" pitchFamily="18" charset="0"/>
              </a:rPr>
              <a:t> in 3-year-old and 8/9-year-old children in the community: a </a:t>
            </a:r>
            <a:r>
              <a:rPr lang="en-US" sz="1500" dirty="0" err="1">
                <a:effectLst/>
                <a:latin typeface="Times" pitchFamily="2" charset="0"/>
                <a:ea typeface="Times New Roman" panose="02020603050405020304" pitchFamily="18" charset="0"/>
              </a:rPr>
              <a:t>randomised</a:t>
            </a:r>
            <a:r>
              <a:rPr lang="en-US" sz="1500" dirty="0">
                <a:effectLst/>
                <a:latin typeface="Times" pitchFamily="2" charset="0"/>
                <a:ea typeface="Times New Roman" panose="02020603050405020304" pitchFamily="18" charset="0"/>
              </a:rPr>
              <a:t>, double-blinded, placebo-controlled trial. </a:t>
            </a:r>
            <a:r>
              <a:rPr lang="en-US" sz="1500" i="1" dirty="0">
                <a:effectLst/>
                <a:latin typeface="Times" pitchFamily="2" charset="0"/>
                <a:ea typeface="Times New Roman" panose="02020603050405020304" pitchFamily="18" charset="0"/>
              </a:rPr>
              <a:t>The Lancet</a:t>
            </a:r>
            <a:r>
              <a:rPr lang="en-US" sz="1500" dirty="0">
                <a:effectLst/>
                <a:latin typeface="Times" pitchFamily="2" charset="0"/>
                <a:ea typeface="Times New Roman" panose="02020603050405020304" pitchFamily="18" charset="0"/>
              </a:rPr>
              <a:t>, </a:t>
            </a:r>
            <a:r>
              <a:rPr lang="en-US" sz="1500" i="1" dirty="0">
                <a:effectLst/>
                <a:latin typeface="Times" pitchFamily="2" charset="0"/>
                <a:ea typeface="Times New Roman" panose="02020603050405020304" pitchFamily="18" charset="0"/>
              </a:rPr>
              <a:t>370</a:t>
            </a:r>
            <a:r>
              <a:rPr lang="en-US" sz="1500" dirty="0">
                <a:effectLst/>
                <a:latin typeface="Times" pitchFamily="2" charset="0"/>
                <a:ea typeface="Times New Roman" panose="02020603050405020304" pitchFamily="18" charset="0"/>
              </a:rPr>
              <a:t>(9598), 1560–1567. </a:t>
            </a:r>
            <a:r>
              <a:rPr lang="en-US" sz="1500" dirty="0">
                <a:effectLst/>
                <a:latin typeface="Times" pitchFamily="2" charset="0"/>
                <a:ea typeface="Times New Roman" panose="02020603050405020304" pitchFamily="18" charset="0"/>
                <a:hlinkClick r:id="rId4"/>
              </a:rPr>
              <a:t>https://doi.org/10.1016/s0140-6736(07)61306-3</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500" dirty="0">
                <a:effectLst/>
                <a:latin typeface="Times" pitchFamily="2" charset="0"/>
                <a:ea typeface="Times New Roman" panose="02020603050405020304" pitchFamily="18" charset="0"/>
              </a:rPr>
              <a:t>McCann, D. C., Barrett, A., Cooper, A., Crumpler, D., Dalen, L., Grimshaw, K., </a:t>
            </a:r>
            <a:r>
              <a:rPr lang="en-US" sz="1500" dirty="0" err="1">
                <a:effectLst/>
                <a:latin typeface="Times" pitchFamily="2" charset="0"/>
                <a:ea typeface="Times New Roman" panose="02020603050405020304" pitchFamily="18" charset="0"/>
              </a:rPr>
              <a:t>Kitchin</a:t>
            </a:r>
            <a:r>
              <a:rPr lang="en-US" sz="1500" dirty="0">
                <a:effectLst/>
                <a:latin typeface="Times" pitchFamily="2" charset="0"/>
                <a:ea typeface="Times New Roman" panose="02020603050405020304" pitchFamily="18" charset="0"/>
              </a:rPr>
              <a:t>, E. M., Lok, K. Y. W., Porteous, L., Prince, E. B., </a:t>
            </a:r>
            <a:r>
              <a:rPr lang="en-US" sz="1500" dirty="0" err="1">
                <a:effectLst/>
                <a:latin typeface="Times" pitchFamily="2" charset="0"/>
                <a:ea typeface="Times New Roman" panose="02020603050405020304" pitchFamily="18" charset="0"/>
              </a:rPr>
              <a:t>Sonuga-Barke</a:t>
            </a:r>
            <a:r>
              <a:rPr lang="en-US" sz="1500" dirty="0">
                <a:effectLst/>
                <a:latin typeface="Times" pitchFamily="2" charset="0"/>
                <a:ea typeface="Times New Roman" panose="02020603050405020304" pitchFamily="18" charset="0"/>
              </a:rPr>
              <a:t>, E. J., Warner, J. O., &amp; Stevenson, J. (2007b). Food additives and hyperactive </a:t>
            </a:r>
            <a:r>
              <a:rPr lang="en-US" sz="1500" dirty="0" err="1">
                <a:effectLst/>
                <a:latin typeface="Times" pitchFamily="2" charset="0"/>
                <a:ea typeface="Times New Roman" panose="02020603050405020304" pitchFamily="18" charset="0"/>
              </a:rPr>
              <a:t>behaviour</a:t>
            </a:r>
            <a:r>
              <a:rPr lang="en-US" sz="1500" dirty="0">
                <a:effectLst/>
                <a:latin typeface="Times" pitchFamily="2" charset="0"/>
                <a:ea typeface="Times New Roman" panose="02020603050405020304" pitchFamily="18" charset="0"/>
              </a:rPr>
              <a:t> in 3-year-old and 8/9-year-old children in the community: a </a:t>
            </a:r>
            <a:r>
              <a:rPr lang="en-US" sz="1500" dirty="0" err="1">
                <a:effectLst/>
                <a:latin typeface="Times" pitchFamily="2" charset="0"/>
                <a:ea typeface="Times New Roman" panose="02020603050405020304" pitchFamily="18" charset="0"/>
              </a:rPr>
              <a:t>randomised</a:t>
            </a:r>
            <a:r>
              <a:rPr lang="en-US" sz="1500" dirty="0">
                <a:effectLst/>
                <a:latin typeface="Times" pitchFamily="2" charset="0"/>
                <a:ea typeface="Times New Roman" panose="02020603050405020304" pitchFamily="18" charset="0"/>
              </a:rPr>
              <a:t>, double-blinded, placebo-controlled trial. </a:t>
            </a:r>
            <a:r>
              <a:rPr lang="en-US" sz="1500" i="1" dirty="0">
                <a:effectLst/>
                <a:latin typeface="Times" pitchFamily="2" charset="0"/>
                <a:ea typeface="Times New Roman" panose="02020603050405020304" pitchFamily="18" charset="0"/>
              </a:rPr>
              <a:t>The Lancet</a:t>
            </a:r>
            <a:r>
              <a:rPr lang="en-US" sz="1500" dirty="0">
                <a:effectLst/>
                <a:latin typeface="Times" pitchFamily="2" charset="0"/>
                <a:ea typeface="Times New Roman" panose="02020603050405020304" pitchFamily="18" charset="0"/>
              </a:rPr>
              <a:t>, </a:t>
            </a:r>
            <a:r>
              <a:rPr lang="en-US" sz="1500" i="1" dirty="0">
                <a:effectLst/>
                <a:latin typeface="Times" pitchFamily="2" charset="0"/>
                <a:ea typeface="Times New Roman" panose="02020603050405020304" pitchFamily="18" charset="0"/>
              </a:rPr>
              <a:t>370</a:t>
            </a:r>
            <a:r>
              <a:rPr lang="en-US" sz="1500" dirty="0">
                <a:effectLst/>
                <a:latin typeface="Times" pitchFamily="2" charset="0"/>
                <a:ea typeface="Times New Roman" panose="02020603050405020304" pitchFamily="18" charset="0"/>
              </a:rPr>
              <a:t>(9598), 1560–1567. </a:t>
            </a:r>
            <a:r>
              <a:rPr lang="en-US" sz="1500" dirty="0">
                <a:effectLst/>
                <a:latin typeface="Times" pitchFamily="2" charset="0"/>
                <a:ea typeface="Times New Roman" panose="02020603050405020304" pitchFamily="18" charset="0"/>
                <a:hlinkClick r:id="rId4"/>
              </a:rPr>
              <a:t>https://doi.org/10.1016/s0140-6736(07)61306-3</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800" dirty="0">
                <a:effectLst/>
                <a:latin typeface="Times" pitchFamily="2" charset="0"/>
                <a:ea typeface="Calibri" panose="020F0502020204030204" pitchFamily="34" charset="0"/>
                <a:cs typeface="Times New Roman" panose="02020603050405020304" pitchFamily="18" charset="0"/>
              </a:rPr>
              <a:t>Prinz, R. et al. “Dietary Correlates of Hyperactive Behavior in Children.” </a:t>
            </a:r>
            <a:r>
              <a:rPr lang="en-US" sz="1800" i="1" dirty="0">
                <a:effectLst/>
                <a:latin typeface="Times" pitchFamily="2" charset="0"/>
                <a:ea typeface="Calibri" panose="020F0502020204030204" pitchFamily="34" charset="0"/>
                <a:cs typeface="Times New Roman" panose="02020603050405020304" pitchFamily="18" charset="0"/>
              </a:rPr>
              <a:t>Journal of Consulting and Clinical Psychology</a:t>
            </a:r>
            <a:r>
              <a:rPr lang="en-US" sz="1800" dirty="0">
                <a:effectLst/>
                <a:latin typeface="Times" pitchFamily="2" charset="0"/>
                <a:ea typeface="Calibri" panose="020F0502020204030204" pitchFamily="34" charset="0"/>
                <a:cs typeface="Times New Roman" panose="02020603050405020304" pitchFamily="18" charset="0"/>
              </a:rPr>
              <a:t>, vol. 48, no. 6, 1980, pp. 760–769.</a:t>
            </a:r>
            <a:r>
              <a:rPr lang="en-US" sz="1600" dirty="0">
                <a:effectLst/>
                <a:latin typeface="Times" pitchFamily="2" charset="0"/>
              </a:rPr>
              <a:t> </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500" dirty="0">
                <a:effectLst/>
                <a:latin typeface="Times" pitchFamily="2" charset="0"/>
                <a:ea typeface="Times New Roman" panose="02020603050405020304" pitchFamily="18" charset="0"/>
              </a:rPr>
              <a:t>Reading, R. (2005). Iron deficiency in children with attention-deficit/hyperactivity disorder. </a:t>
            </a:r>
            <a:r>
              <a:rPr lang="en-US" sz="1500" i="1" dirty="0">
                <a:effectLst/>
                <a:latin typeface="Times" pitchFamily="2" charset="0"/>
                <a:ea typeface="Times New Roman" panose="02020603050405020304" pitchFamily="18" charset="0"/>
              </a:rPr>
              <a:t>Child Care Health and Development</a:t>
            </a:r>
            <a:r>
              <a:rPr lang="en-US" sz="1500" dirty="0">
                <a:effectLst/>
                <a:latin typeface="Times" pitchFamily="2" charset="0"/>
                <a:ea typeface="Times New Roman" panose="02020603050405020304" pitchFamily="18" charset="0"/>
              </a:rPr>
              <a:t>. </a:t>
            </a:r>
            <a:r>
              <a:rPr lang="en-US" sz="1500" dirty="0">
                <a:effectLst/>
                <a:latin typeface="Times" pitchFamily="2" charset="0"/>
                <a:ea typeface="Times New Roman" panose="02020603050405020304" pitchFamily="18" charset="0"/>
                <a:hlinkClick r:id="rId5"/>
              </a:rPr>
              <a:t>https://doi.org/10.1111/j.1365-2214.2005.00504_7.x</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500" dirty="0" err="1">
                <a:effectLst/>
                <a:latin typeface="Times" pitchFamily="2" charset="0"/>
                <a:ea typeface="Times New Roman" panose="02020603050405020304" pitchFamily="18" charset="0"/>
              </a:rPr>
              <a:t>Rucklidge</a:t>
            </a:r>
            <a:r>
              <a:rPr lang="en-US" sz="1500" dirty="0">
                <a:effectLst/>
                <a:latin typeface="Times" pitchFamily="2" charset="0"/>
                <a:ea typeface="Times New Roman" panose="02020603050405020304" pitchFamily="18" charset="0"/>
              </a:rPr>
              <a:t>, J. J., Frampton, C., Gorman, B., &amp; </a:t>
            </a:r>
            <a:r>
              <a:rPr lang="en-US" sz="1500" dirty="0" err="1">
                <a:effectLst/>
                <a:latin typeface="Times" pitchFamily="2" charset="0"/>
                <a:ea typeface="Times New Roman" panose="02020603050405020304" pitchFamily="18" charset="0"/>
              </a:rPr>
              <a:t>Boggis</a:t>
            </a:r>
            <a:r>
              <a:rPr lang="en-US" sz="1500" dirty="0">
                <a:effectLst/>
                <a:latin typeface="Times" pitchFamily="2" charset="0"/>
                <a:ea typeface="Times New Roman" panose="02020603050405020304" pitchFamily="18" charset="0"/>
              </a:rPr>
              <a:t>, A. (2014). Vitamin–mineral treatment of attention-deficit hyperactivity disorder in adults: double-blind </a:t>
            </a:r>
            <a:r>
              <a:rPr lang="en-US" sz="1500" dirty="0" err="1">
                <a:effectLst/>
                <a:latin typeface="Times" pitchFamily="2" charset="0"/>
                <a:ea typeface="Times New Roman" panose="02020603050405020304" pitchFamily="18" charset="0"/>
              </a:rPr>
              <a:t>randomised</a:t>
            </a:r>
            <a:r>
              <a:rPr lang="en-US" sz="1500" dirty="0">
                <a:effectLst/>
                <a:latin typeface="Times" pitchFamily="2" charset="0"/>
                <a:ea typeface="Times New Roman" panose="02020603050405020304" pitchFamily="18" charset="0"/>
              </a:rPr>
              <a:t> placebo-controlled trial. </a:t>
            </a:r>
            <a:r>
              <a:rPr lang="en-US" sz="1500" i="1" dirty="0">
                <a:effectLst/>
                <a:latin typeface="Times" pitchFamily="2" charset="0"/>
                <a:ea typeface="Times New Roman" panose="02020603050405020304" pitchFamily="18" charset="0"/>
              </a:rPr>
              <a:t>British Journal of Psychiatry</a:t>
            </a:r>
            <a:r>
              <a:rPr lang="en-US" sz="1500" dirty="0">
                <a:effectLst/>
                <a:latin typeface="Times" pitchFamily="2" charset="0"/>
                <a:ea typeface="Times New Roman" panose="02020603050405020304" pitchFamily="18" charset="0"/>
              </a:rPr>
              <a:t>, </a:t>
            </a:r>
            <a:r>
              <a:rPr lang="en-US" sz="1500" i="1" dirty="0">
                <a:effectLst/>
                <a:latin typeface="Times" pitchFamily="2" charset="0"/>
                <a:ea typeface="Times New Roman" panose="02020603050405020304" pitchFamily="18" charset="0"/>
              </a:rPr>
              <a:t>204</a:t>
            </a:r>
            <a:r>
              <a:rPr lang="en-US" sz="1500" dirty="0">
                <a:effectLst/>
                <a:latin typeface="Times" pitchFamily="2" charset="0"/>
                <a:ea typeface="Times New Roman" panose="02020603050405020304" pitchFamily="18" charset="0"/>
              </a:rPr>
              <a:t>(4), 306–315. </a:t>
            </a:r>
            <a:r>
              <a:rPr lang="en-US" sz="1500" dirty="0">
                <a:effectLst/>
                <a:latin typeface="Times" pitchFamily="2" charset="0"/>
                <a:ea typeface="Times New Roman" panose="02020603050405020304" pitchFamily="18" charset="0"/>
                <a:hlinkClick r:id="rId6"/>
              </a:rPr>
              <a:t>https://doi.org/10.1192/bjp.bp.113.132126</a:t>
            </a:r>
            <a:endParaRPr lang="en-US" sz="1500" dirty="0">
              <a:effectLst/>
              <a:latin typeface="Times" pitchFamily="2" charset="0"/>
              <a:ea typeface="Times New Roman" panose="02020603050405020304" pitchFamily="18" charset="0"/>
            </a:endParaRPr>
          </a:p>
          <a:p>
            <a:pPr marL="468313" indent="-468313">
              <a:lnSpc>
                <a:spcPct val="110000"/>
              </a:lnSpc>
              <a:spcBef>
                <a:spcPts val="0"/>
              </a:spcBef>
              <a:buNone/>
            </a:pPr>
            <a:r>
              <a:rPr lang="en-US" sz="1500" dirty="0">
                <a:effectLst/>
                <a:latin typeface="Times" pitchFamily="2" charset="0"/>
                <a:ea typeface="Times New Roman" panose="02020603050405020304" pitchFamily="18" charset="0"/>
              </a:rPr>
              <a:t>Young, G. S., &amp; Conquer, J. A. (2005). Omega-3 fatty acids and neuropsychiatric disorders. </a:t>
            </a:r>
            <a:r>
              <a:rPr lang="en-US" sz="1500" i="1" dirty="0">
                <a:effectLst/>
                <a:latin typeface="Times" pitchFamily="2" charset="0"/>
                <a:ea typeface="Times New Roman" panose="02020603050405020304" pitchFamily="18" charset="0"/>
              </a:rPr>
              <a:t>Reproduction Nutrition Development</a:t>
            </a:r>
            <a:r>
              <a:rPr lang="en-US" sz="1500" dirty="0">
                <a:effectLst/>
                <a:latin typeface="Times" pitchFamily="2" charset="0"/>
                <a:ea typeface="Times New Roman" panose="02020603050405020304" pitchFamily="18" charset="0"/>
              </a:rPr>
              <a:t>, </a:t>
            </a:r>
            <a:r>
              <a:rPr lang="en-US" sz="1500" i="1" dirty="0">
                <a:effectLst/>
                <a:latin typeface="Times" pitchFamily="2" charset="0"/>
                <a:ea typeface="Times New Roman" panose="02020603050405020304" pitchFamily="18" charset="0"/>
              </a:rPr>
              <a:t>45</a:t>
            </a:r>
            <a:r>
              <a:rPr lang="en-US" sz="1500" dirty="0">
                <a:effectLst/>
                <a:latin typeface="Times" pitchFamily="2" charset="0"/>
                <a:ea typeface="Times New Roman" panose="02020603050405020304" pitchFamily="18" charset="0"/>
              </a:rPr>
              <a:t>(1), 1–28. https://</a:t>
            </a:r>
            <a:r>
              <a:rPr lang="en-US" sz="1500" dirty="0" err="1">
                <a:effectLst/>
                <a:latin typeface="Times" pitchFamily="2" charset="0"/>
                <a:ea typeface="Times New Roman" panose="02020603050405020304" pitchFamily="18" charset="0"/>
              </a:rPr>
              <a:t>doi.org</a:t>
            </a:r>
            <a:r>
              <a:rPr lang="en-US" sz="1500" dirty="0">
                <a:effectLst/>
                <a:latin typeface="Times" pitchFamily="2" charset="0"/>
                <a:ea typeface="Times New Roman" panose="02020603050405020304" pitchFamily="18" charset="0"/>
              </a:rPr>
              <a:t>/10.1051/rnd:2005001</a:t>
            </a:r>
          </a:p>
          <a:p>
            <a:pPr marL="468313" marR="0" indent="-468313">
              <a:lnSpc>
                <a:spcPct val="110000"/>
              </a:lnSpc>
              <a:spcBef>
                <a:spcPts val="0"/>
              </a:spcBef>
              <a:spcAft>
                <a:spcPts val="0"/>
              </a:spcAft>
              <a:buNone/>
            </a:pPr>
            <a:endParaRPr lang="en-US" sz="1600" dirty="0">
              <a:effectLst/>
              <a:latin typeface="Times" pitchFamily="2"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29555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E7C-A54E-054D-CB9D-D6144D5CB84C}"/>
              </a:ext>
            </a:extLst>
          </p:cNvPr>
          <p:cNvSpPr>
            <a:spLocks noGrp="1"/>
          </p:cNvSpPr>
          <p:nvPr>
            <p:ph type="title"/>
          </p:nvPr>
        </p:nvSpPr>
        <p:spPr>
          <a:xfrm>
            <a:off x="2231136" y="320040"/>
            <a:ext cx="8223504" cy="929640"/>
          </a:xfrm>
        </p:spPr>
        <p:txBody>
          <a:bodyPr>
            <a:normAutofit/>
          </a:bodyPr>
          <a:lstStyle/>
          <a:p>
            <a:pPr marL="0" marR="0">
              <a:spcBef>
                <a:spcPts val="0"/>
              </a:spcBef>
              <a:spcAft>
                <a:spcPts val="0"/>
              </a:spcAft>
            </a:pPr>
            <a:r>
              <a:rPr lang="en-US"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Pharmacotherapy </a:t>
            </a:r>
            <a:r>
              <a:rPr lang="en-US" sz="1800" dirty="0">
                <a:solidFill>
                  <a:srgbClr val="1A1A1A"/>
                </a:solidFill>
                <a:latin typeface="Calibri" panose="020F0502020204030204" pitchFamily="34" charset="0"/>
                <a:ea typeface="Calibri" panose="020F0502020204030204" pitchFamily="34" charset="0"/>
                <a:cs typeface="Times New Roman" panose="02020603050405020304" pitchFamily="18" charset="0"/>
              </a:rPr>
              <a:t>Treatment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References and Additional Reading </a:t>
            </a:r>
          </a:p>
        </p:txBody>
      </p:sp>
      <p:sp>
        <p:nvSpPr>
          <p:cNvPr id="3" name="Content Placeholder 2">
            <a:extLst>
              <a:ext uri="{FF2B5EF4-FFF2-40B4-BE49-F238E27FC236}">
                <a16:creationId xmlns:a16="http://schemas.microsoft.com/office/drawing/2014/main" id="{4090DACF-445A-8845-7222-7D4A1A12A2D4}"/>
              </a:ext>
            </a:extLst>
          </p:cNvPr>
          <p:cNvSpPr>
            <a:spLocks noGrp="1"/>
          </p:cNvSpPr>
          <p:nvPr>
            <p:ph idx="1"/>
          </p:nvPr>
        </p:nvSpPr>
        <p:spPr>
          <a:xfrm>
            <a:off x="381000" y="1554480"/>
            <a:ext cx="11643360" cy="5135880"/>
          </a:xfrm>
        </p:spPr>
        <p:txBody>
          <a:bodyPr>
            <a:normAutofit/>
          </a:bodyPr>
          <a:lstStyle/>
          <a:p>
            <a:pPr marL="468313" indent="-468313">
              <a:lnSpc>
                <a:spcPct val="110000"/>
              </a:lnSpc>
              <a:spcBef>
                <a:spcPts val="0"/>
              </a:spcBef>
              <a:buNone/>
            </a:pPr>
            <a:r>
              <a:rPr lang="en-US" sz="1400" b="0" i="0" u="none" strike="noStrike" dirty="0" err="1">
                <a:solidFill>
                  <a:srgbClr val="212121"/>
                </a:solidFill>
                <a:effectLst/>
                <a:latin typeface="Times" pitchFamily="2" charset="0"/>
              </a:rPr>
              <a:t>Budur</a:t>
            </a:r>
            <a:r>
              <a:rPr lang="en-US" sz="1400" b="0" i="0" u="none" strike="noStrike" dirty="0">
                <a:solidFill>
                  <a:srgbClr val="212121"/>
                </a:solidFill>
                <a:effectLst/>
                <a:latin typeface="Times" pitchFamily="2" charset="0"/>
              </a:rPr>
              <a:t>, K., Mathews, M., </a:t>
            </a:r>
            <a:r>
              <a:rPr lang="en-US" sz="1400" b="0" i="0" u="none" strike="noStrike" dirty="0" err="1">
                <a:solidFill>
                  <a:srgbClr val="212121"/>
                </a:solidFill>
                <a:effectLst/>
                <a:latin typeface="Times" pitchFamily="2" charset="0"/>
              </a:rPr>
              <a:t>Adetunji</a:t>
            </a:r>
            <a:r>
              <a:rPr lang="en-US" sz="1400" b="0" i="0" u="none" strike="noStrike" dirty="0">
                <a:solidFill>
                  <a:srgbClr val="212121"/>
                </a:solidFill>
                <a:effectLst/>
                <a:latin typeface="Times" pitchFamily="2" charset="0"/>
              </a:rPr>
              <a:t>, B., Mathews, M., &amp; Mahmud, J. (2005). Non-stimulant treatment for attention deficit hyperactivity disorder. </a:t>
            </a:r>
            <a:r>
              <a:rPr lang="en-US" sz="1400" b="0" i="1" u="none" strike="noStrike" dirty="0">
                <a:solidFill>
                  <a:srgbClr val="212121"/>
                </a:solidFill>
                <a:effectLst/>
                <a:latin typeface="Times" pitchFamily="2" charset="0"/>
              </a:rPr>
              <a:t>Psychiatry (Edgmont (Pa. : Township))</a:t>
            </a:r>
            <a:r>
              <a:rPr lang="en-US" sz="1400" b="0" i="0" u="none" strike="noStrike" dirty="0">
                <a:solidFill>
                  <a:srgbClr val="212121"/>
                </a:solidFill>
                <a:effectLst/>
                <a:latin typeface="Times" pitchFamily="2" charset="0"/>
              </a:rPr>
              <a:t>, </a:t>
            </a:r>
            <a:r>
              <a:rPr lang="en-US" sz="1400" b="0" i="1" u="none" strike="noStrike" dirty="0">
                <a:solidFill>
                  <a:srgbClr val="212121"/>
                </a:solidFill>
                <a:effectLst/>
                <a:latin typeface="Times" pitchFamily="2" charset="0"/>
              </a:rPr>
              <a:t>2</a:t>
            </a:r>
            <a:r>
              <a:rPr lang="en-US" sz="1400" b="0" i="0" u="none" strike="noStrike" dirty="0">
                <a:solidFill>
                  <a:srgbClr val="212121"/>
                </a:solidFill>
                <a:effectLst/>
                <a:latin typeface="Times" pitchFamily="2" charset="0"/>
              </a:rPr>
              <a:t>(7), 44–48.</a:t>
            </a:r>
            <a:endParaRPr lang="en-US" sz="1400" b="0" i="0" u="none" strike="noStrike" dirty="0">
              <a:solidFill>
                <a:srgbClr val="000000"/>
              </a:solidFill>
              <a:effectLst/>
              <a:latin typeface="Times" pitchFamily="2" charset="0"/>
            </a:endParaRPr>
          </a:p>
          <a:p>
            <a:pPr marL="468313" indent="-468313">
              <a:lnSpc>
                <a:spcPct val="110000"/>
              </a:lnSpc>
              <a:spcBef>
                <a:spcPts val="0"/>
              </a:spcBef>
              <a:buNone/>
            </a:pPr>
            <a:r>
              <a:rPr lang="en-US" sz="1400" b="0" i="0" u="none" strike="noStrike" dirty="0">
                <a:solidFill>
                  <a:srgbClr val="000000"/>
                </a:solidFill>
                <a:effectLst/>
                <a:latin typeface="Times" pitchFamily="2" charset="0"/>
              </a:rPr>
              <a:t>Childress, A. C., &amp; </a:t>
            </a:r>
            <a:r>
              <a:rPr lang="en-US" sz="1400" b="0" i="0" u="none" strike="noStrike" dirty="0" err="1">
                <a:solidFill>
                  <a:srgbClr val="000000"/>
                </a:solidFill>
                <a:effectLst/>
                <a:latin typeface="Times" pitchFamily="2" charset="0"/>
              </a:rPr>
              <a:t>Sallee</a:t>
            </a:r>
            <a:r>
              <a:rPr lang="en-US" sz="1400" b="0" i="0" u="none" strike="noStrike" dirty="0">
                <a:solidFill>
                  <a:srgbClr val="000000"/>
                </a:solidFill>
                <a:effectLst/>
                <a:latin typeface="Times" pitchFamily="2" charset="0"/>
              </a:rPr>
              <a:t>, F. R. (2015). Emotional Lability in Patients with Attention-Deficit/Hyperactivity Disorder: Impact of Pharmacotherapy. </a:t>
            </a:r>
            <a:r>
              <a:rPr lang="en-US" sz="1400" b="0" i="1" u="none" strike="noStrike" dirty="0">
                <a:solidFill>
                  <a:srgbClr val="000000"/>
                </a:solidFill>
                <a:effectLst/>
                <a:latin typeface="Times" pitchFamily="2" charset="0"/>
              </a:rPr>
              <a:t>CNS Drugs</a:t>
            </a:r>
            <a:r>
              <a:rPr lang="en-US" sz="1400" b="0" i="0" u="none" strike="noStrike" dirty="0">
                <a:solidFill>
                  <a:srgbClr val="000000"/>
                </a:solidFill>
                <a:effectLst/>
                <a:latin typeface="Times" pitchFamily="2" charset="0"/>
              </a:rPr>
              <a:t>, </a:t>
            </a:r>
            <a:r>
              <a:rPr lang="en-US" sz="1400" b="0" i="1" u="none" strike="noStrike" dirty="0">
                <a:solidFill>
                  <a:srgbClr val="000000"/>
                </a:solidFill>
                <a:effectLst/>
                <a:latin typeface="Times" pitchFamily="2" charset="0"/>
              </a:rPr>
              <a:t>29</a:t>
            </a:r>
            <a:r>
              <a:rPr lang="en-US" sz="1400" b="0" i="0" u="none" strike="noStrike" dirty="0">
                <a:solidFill>
                  <a:srgbClr val="000000"/>
                </a:solidFill>
                <a:effectLst/>
                <a:latin typeface="Times" pitchFamily="2" charset="0"/>
              </a:rPr>
              <a:t>(8), 683–693. https://</a:t>
            </a:r>
            <a:r>
              <a:rPr lang="en-US" sz="1400" b="0" i="0" u="none" strike="noStrike" dirty="0" err="1">
                <a:solidFill>
                  <a:srgbClr val="000000"/>
                </a:solidFill>
                <a:effectLst/>
                <a:latin typeface="Times" pitchFamily="2" charset="0"/>
              </a:rPr>
              <a:t>doi.org</a:t>
            </a:r>
            <a:r>
              <a:rPr lang="en-US" sz="1400" b="0" i="0" u="none" strike="noStrike" dirty="0">
                <a:solidFill>
                  <a:srgbClr val="000000"/>
                </a:solidFill>
                <a:effectLst/>
                <a:latin typeface="Times" pitchFamily="2" charset="0"/>
              </a:rPr>
              <a:t>/10.1007/s40263-015-0264-9</a:t>
            </a:r>
            <a:endParaRPr lang="en-US" sz="1400" dirty="0">
              <a:solidFill>
                <a:srgbClr val="1A1A1A"/>
              </a:solidFill>
              <a:latin typeface="Times" pitchFamily="2" charset="0"/>
              <a:ea typeface="Times New Roman" panose="02020603050405020304" pitchFamily="18" charset="0"/>
            </a:endParaRPr>
          </a:p>
          <a:p>
            <a:pPr marL="468313" indent="-468313">
              <a:lnSpc>
                <a:spcPct val="110000"/>
              </a:lnSpc>
              <a:spcBef>
                <a:spcPts val="0"/>
              </a:spcBef>
              <a:buNone/>
            </a:pPr>
            <a:r>
              <a:rPr lang="en-US" sz="1400" dirty="0" err="1">
                <a:solidFill>
                  <a:srgbClr val="1A1A1A"/>
                </a:solidFill>
                <a:effectLst/>
                <a:latin typeface="Times" pitchFamily="2" charset="0"/>
                <a:ea typeface="Times New Roman" panose="02020603050405020304" pitchFamily="18" charset="0"/>
              </a:rPr>
              <a:t>Towbin</a:t>
            </a:r>
            <a:r>
              <a:rPr lang="en-US" sz="1400" dirty="0">
                <a:solidFill>
                  <a:srgbClr val="1A1A1A"/>
                </a:solidFill>
                <a:effectLst/>
                <a:latin typeface="Times" pitchFamily="2" charset="0"/>
                <a:ea typeface="Times New Roman" panose="02020603050405020304" pitchFamily="18" charset="0"/>
              </a:rPr>
              <a:t>, K., Vidal-</a:t>
            </a:r>
            <a:r>
              <a:rPr lang="en-US" sz="1400" dirty="0" err="1">
                <a:solidFill>
                  <a:srgbClr val="1A1A1A"/>
                </a:solidFill>
                <a:effectLst/>
                <a:latin typeface="Times" pitchFamily="2" charset="0"/>
                <a:ea typeface="Times New Roman" panose="02020603050405020304" pitchFamily="18" charset="0"/>
              </a:rPr>
              <a:t>Ribas</a:t>
            </a:r>
            <a:r>
              <a:rPr lang="en-US" sz="1400" dirty="0">
                <a:solidFill>
                  <a:srgbClr val="1A1A1A"/>
                </a:solidFill>
                <a:effectLst/>
                <a:latin typeface="Times" pitchFamily="2" charset="0"/>
                <a:ea typeface="Times New Roman" panose="02020603050405020304" pitchFamily="18" charset="0"/>
              </a:rPr>
              <a:t>, P., et. al. (2020). A Double-Blind Randomized Placebo-Controlled Trial of Citalopram Adjunctive to Stimulant Medication in Youth With Chronic Severe Irritability. Journal of the American Academy of Child &amp; Adolescent Psychiatry, 59(3). </a:t>
            </a:r>
            <a:r>
              <a:rPr lang="en-US" sz="1400" dirty="0">
                <a:solidFill>
                  <a:srgbClr val="1A1A1A"/>
                </a:solidFill>
                <a:effectLst/>
                <a:latin typeface="Times" pitchFamily="2" charset="0"/>
                <a:ea typeface="Times New Roman" panose="02020603050405020304" pitchFamily="18" charset="0"/>
                <a:hlinkClick r:id="rId3"/>
              </a:rPr>
              <a:t>https://doi.org/10.1016/j.jaac.2019.05.015</a:t>
            </a:r>
            <a:endParaRPr lang="en-US" sz="1400" dirty="0">
              <a:latin typeface="Times" pitchFamily="2" charset="0"/>
              <a:ea typeface="Times New Roman" panose="02020603050405020304" pitchFamily="18" charset="0"/>
            </a:endParaRPr>
          </a:p>
          <a:p>
            <a:pPr marL="468313" indent="-468313">
              <a:lnSpc>
                <a:spcPct val="110000"/>
              </a:lnSpc>
              <a:spcBef>
                <a:spcPts val="0"/>
              </a:spcBef>
              <a:buNone/>
            </a:pPr>
            <a:r>
              <a:rPr lang="en-US" sz="1400" dirty="0" err="1">
                <a:solidFill>
                  <a:srgbClr val="1A1A1A"/>
                </a:solidFill>
                <a:effectLst/>
                <a:latin typeface="Times" pitchFamily="2" charset="0"/>
                <a:ea typeface="Times New Roman" panose="02020603050405020304" pitchFamily="18" charset="0"/>
              </a:rPr>
              <a:t>Lenzi</a:t>
            </a:r>
            <a:r>
              <a:rPr lang="en-US" sz="1400" dirty="0">
                <a:solidFill>
                  <a:srgbClr val="1A1A1A"/>
                </a:solidFill>
                <a:effectLst/>
                <a:latin typeface="Times" pitchFamily="2" charset="0"/>
                <a:ea typeface="Times New Roman" panose="02020603050405020304" pitchFamily="18" charset="0"/>
              </a:rPr>
              <a:t>, F., Cortese, S. et. al. (2018). Pharmacotherapy of emotional dysregulation in adults with ADHD: A systematic review and meta-analysis. Neuroscience and Biobehavioral Reviews, 84, 359-367. </a:t>
            </a:r>
            <a:r>
              <a:rPr lang="en-US" sz="1400" dirty="0">
                <a:solidFill>
                  <a:srgbClr val="1A1A1A"/>
                </a:solidFill>
                <a:effectLst/>
                <a:latin typeface="Times" pitchFamily="2" charset="0"/>
                <a:ea typeface="Times New Roman" panose="02020603050405020304" pitchFamily="18" charset="0"/>
                <a:hlinkClick r:id="rId4"/>
              </a:rPr>
              <a:t>https://doi.org/10.1016/j.neubiorev.2017.08.010</a:t>
            </a:r>
            <a:r>
              <a:rPr lang="en-US" sz="1400" dirty="0">
                <a:solidFill>
                  <a:srgbClr val="1A1A1A"/>
                </a:solidFill>
                <a:latin typeface="Times" pitchFamily="2" charset="0"/>
                <a:ea typeface="Times New Roman" panose="02020603050405020304" pitchFamily="18" charset="0"/>
              </a:rPr>
              <a:t> </a:t>
            </a:r>
          </a:p>
          <a:p>
            <a:pPr marL="468313" marR="0" indent="-468313">
              <a:lnSpc>
                <a:spcPct val="110000"/>
              </a:lnSpc>
              <a:spcBef>
                <a:spcPts val="0"/>
              </a:spcBef>
              <a:spcAft>
                <a:spcPts val="0"/>
              </a:spcAft>
              <a:buNone/>
            </a:pPr>
            <a:endParaRPr lang="en-US" sz="1600" dirty="0">
              <a:effectLst/>
              <a:latin typeface="Times" pitchFamily="2"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690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4672" y="932329"/>
            <a:ext cx="5928358" cy="1444035"/>
          </a:xfrm>
        </p:spPr>
        <p:txBody>
          <a:bodyPr vert="horz" lIns="274320" tIns="182880" rIns="274320" bIns="182880" rtlCol="0" anchor="ctr" anchorCtr="1">
            <a:normAutofit/>
          </a:bodyPr>
          <a:lstStyle/>
          <a:p>
            <a:r>
              <a:rPr lang="en-US" sz="2400" dirty="0">
                <a:solidFill>
                  <a:srgbClr val="262626"/>
                </a:solidFill>
              </a:rPr>
              <a:t>1908-</a:t>
            </a:r>
            <a:r>
              <a:rPr lang="en-US" sz="2400" dirty="0">
                <a:effectLst/>
                <a:latin typeface="Calibri" panose="020F0502020204030204" pitchFamily="34" charset="0"/>
                <a:ea typeface="Calibri" panose="020F0502020204030204" pitchFamily="34" charset="0"/>
                <a:cs typeface="Times New Roman" panose="02020603050405020304" pitchFamily="18" charset="0"/>
              </a:rPr>
              <a:t> Postencephalitic Behavior Disorder </a:t>
            </a:r>
            <a:endParaRPr lang="en-US" sz="2400" dirty="0">
              <a:solidFill>
                <a:srgbClr val="262626"/>
              </a:solidFill>
            </a:endParaRPr>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804672" y="3095897"/>
            <a:ext cx="5928358" cy="2496541"/>
          </a:xfrm>
        </p:spPr>
        <p:txBody>
          <a:bodyPr vert="horz" lIns="91440" tIns="45720" rIns="91440" bIns="45720" rtlCol="0">
            <a:normAutofit/>
          </a:bodyPr>
          <a:lstStyle/>
          <a:p>
            <a:pPr marL="0" indent="0" algn="ctr">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Postencephalitic Behavior Disorder </a:t>
            </a:r>
            <a:r>
              <a:rPr lang="en-US" sz="2400" b="1" dirty="0">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Changes in personality,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emotional instability</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cognitive deficits, learning difficulties, sleep reversals and poor motor contro</a:t>
            </a:r>
            <a:r>
              <a:rPr lang="en-US" sz="2400" dirty="0">
                <a:effectLst/>
                <a:latin typeface="Calibri" panose="020F0502020204030204" pitchFamily="34" charset="0"/>
                <a:ea typeface="Calibri" panose="020F0502020204030204" pitchFamily="34" charset="0"/>
                <a:cs typeface="Times New Roman" panose="02020603050405020304" pitchFamily="18" charset="0"/>
              </a:rPr>
              <a:t>l</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000" dirty="0">
              <a:solidFill>
                <a:schemeClr val="tx1">
                  <a:lumMod val="75000"/>
                  <a:lumOff val="25000"/>
                </a:schemeClr>
              </a:solidFill>
            </a:endParaRPr>
          </a:p>
        </p:txBody>
      </p:sp>
      <p:pic>
        <p:nvPicPr>
          <p:cNvPr id="7170" name="Picture 2" descr="Neuropsychiatric interpretations of postencephalitic movement disorders -  Ward - 2003 - Movement Disorders - Wiley Online Library">
            <a:extLst>
              <a:ext uri="{FF2B5EF4-FFF2-40B4-BE49-F238E27FC236}">
                <a16:creationId xmlns:a16="http://schemas.microsoft.com/office/drawing/2014/main" id="{8A834D83-81F4-0468-1965-3CC5D442D5E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664" r="4367"/>
          <a:stretch/>
        </p:blipFill>
        <p:spPr bwMode="auto">
          <a:xfrm>
            <a:off x="7537702" y="10"/>
            <a:ext cx="46542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5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3147" y="968188"/>
            <a:ext cx="4488181" cy="1631321"/>
          </a:xfrm>
        </p:spPr>
        <p:txBody>
          <a:bodyPr vert="horz" lIns="274320" tIns="182880" rIns="274320" bIns="182880" rtlCol="0" anchor="ctr" anchorCtr="1">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1932-Hyperkinetic disease of infancy</a:t>
            </a:r>
            <a:endParaRPr lang="en-US" sz="2400" dirty="0">
              <a:solidFill>
                <a:srgbClr val="262626"/>
              </a:solidFill>
            </a:endParaRPr>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803148" y="3082834"/>
            <a:ext cx="4629464" cy="2509604"/>
          </a:xfrm>
        </p:spPr>
        <p:txBody>
          <a:bodyPr vert="horz" lIns="91440" tIns="45720" rIns="91440" bIns="45720" rtlCol="0">
            <a:normAutofit/>
          </a:bodyPr>
          <a:lstStyle/>
          <a:p>
            <a:pPr marL="0" indent="0" algn="ctr">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Hyperkinetic disease of infancy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The most characteristic symptom of affected children was a marked motor restlessness)</a:t>
            </a:r>
          </a:p>
          <a:p>
            <a:pPr marL="0" indent="0" algn="ctr">
              <a:buNone/>
            </a:pPr>
            <a:endParaRPr lang="en-US" dirty="0">
              <a:solidFill>
                <a:schemeClr val="tx1">
                  <a:lumMod val="75000"/>
                  <a:lumOff val="25000"/>
                </a:schemeClr>
              </a:solidFill>
            </a:endParaRPr>
          </a:p>
        </p:txBody>
      </p:sp>
      <p:sp>
        <p:nvSpPr>
          <p:cNvPr id="8199" name="Rectangle 8198">
            <a:extLst>
              <a:ext uri="{FF2B5EF4-FFF2-40B4-BE49-F238E27FC236}">
                <a16:creationId xmlns:a16="http://schemas.microsoft.com/office/drawing/2014/main" id="{84E50426-9029-404D-84E4-EF38CED18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1" name="Rectangle 8200">
            <a:extLst>
              <a:ext uri="{FF2B5EF4-FFF2-40B4-BE49-F238E27FC236}">
                <a16:creationId xmlns:a16="http://schemas.microsoft.com/office/drawing/2014/main" id="{85A74292-868C-4E47-BBE3-08E1F4363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9069"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onduct Disorder and ADHD in Teens: Signs, Symptoms, Treatment">
            <a:extLst>
              <a:ext uri="{FF2B5EF4-FFF2-40B4-BE49-F238E27FC236}">
                <a16:creationId xmlns:a16="http://schemas.microsoft.com/office/drawing/2014/main" id="{9C4B99D2-2D76-EB57-F22C-F3CE4594D6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79109" y="1434127"/>
            <a:ext cx="4489704" cy="367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6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0A13C5-5094-BBAF-19B1-3DFE4B7F5CB7}"/>
              </a:ext>
            </a:extLst>
          </p:cNvPr>
          <p:cNvSpPr>
            <a:spLocks noGrp="1"/>
          </p:cNvSpPr>
          <p:nvPr>
            <p:ph type="title"/>
          </p:nvPr>
        </p:nvSpPr>
        <p:spPr>
          <a:xfrm>
            <a:off x="804672" y="717176"/>
            <a:ext cx="5925310" cy="1436591"/>
          </a:xfrm>
        </p:spPr>
        <p:txBody>
          <a:bodyPr vert="horz" lIns="182880" tIns="182880" rIns="182880" bIns="182880" rtlCol="0" anchor="ctr">
            <a:normAutofit/>
          </a:bodyPr>
          <a:lstStyle/>
          <a:p>
            <a:r>
              <a:rPr lang="en-US" sz="2400" dirty="0"/>
              <a:t>1968 DSM-II: HYPERKINETIC REACTION OF CHILDHOOD</a:t>
            </a:r>
          </a:p>
        </p:txBody>
      </p:sp>
      <p:sp>
        <p:nvSpPr>
          <p:cNvPr id="10" name="Content Placeholder 9">
            <a:extLst>
              <a:ext uri="{FF2B5EF4-FFF2-40B4-BE49-F238E27FC236}">
                <a16:creationId xmlns:a16="http://schemas.microsoft.com/office/drawing/2014/main" id="{BD9CF2AB-AC3E-3792-673C-4EAEE3845D81}"/>
              </a:ext>
            </a:extLst>
          </p:cNvPr>
          <p:cNvSpPr>
            <a:spLocks noGrp="1"/>
          </p:cNvSpPr>
          <p:nvPr>
            <p:ph sz="half" idx="1"/>
          </p:nvPr>
        </p:nvSpPr>
        <p:spPr>
          <a:xfrm>
            <a:off x="804672" y="2623972"/>
            <a:ext cx="5925310" cy="3255252"/>
          </a:xfrm>
        </p:spPr>
        <p:txBody>
          <a:bodyPr vert="horz" lIns="91440" tIns="45720" rIns="91440" bIns="45720" rtlCol="0">
            <a:normAutofit/>
          </a:bodyPr>
          <a:lstStyle/>
          <a:p>
            <a:pPr marL="0" indent="0">
              <a:buNone/>
            </a:pPr>
            <a:endParaRPr lang="en-US" b="1" cap="all" dirty="0"/>
          </a:p>
          <a:p>
            <a:pPr marL="0" indent="0" algn="ctr">
              <a:buNone/>
            </a:pPr>
            <a:r>
              <a:rPr lang="en-US" sz="2400" b="0" i="0" u="none" strike="noStrike" dirty="0">
                <a:effectLst/>
              </a:rPr>
              <a:t>The symptoms were described as being “characterized by overactivity, restlessness, distractibility, and short attention span”</a:t>
            </a:r>
            <a:endParaRPr lang="en-US" sz="2400" b="1" i="0" u="none" strike="noStrike" cap="all" dirty="0">
              <a:effectLst/>
            </a:endParaRPr>
          </a:p>
          <a:p>
            <a:pPr marL="0"/>
            <a:endParaRPr lang="en-US" dirty="0"/>
          </a:p>
        </p:txBody>
      </p:sp>
      <p:pic>
        <p:nvPicPr>
          <p:cNvPr id="9218" name="Picture 2" descr="Free A Boy in Gray Jacket Playing with a Toy Rocket Stock Photo">
            <a:extLst>
              <a:ext uri="{FF2B5EF4-FFF2-40B4-BE49-F238E27FC236}">
                <a16:creationId xmlns:a16="http://schemas.microsoft.com/office/drawing/2014/main" id="{F52B8941-2325-EBFC-C21F-84C79BAD349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 b="17170"/>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38995"/>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7F809-A434-4A8D-A127-1C50C2DB3890}">
  <ds:schemaRefs>
    <ds:schemaRef ds:uri="http://purl.org/dc/elements/1.1/"/>
    <ds:schemaRef ds:uri="16c05727-aa75-4e4a-9b5f-8a80a1165891"/>
    <ds:schemaRef ds:uri="71af3243-3dd4-4a8d-8c0d-dd76da1f02a5"/>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30e9df3-be65-4c73-a93b-d1236ebd677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DC6F004-8F9D-4F40-8394-6C4C67F70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5826B4-4DD2-4A9B-8D6D-E91CF9C2316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0</TotalTime>
  <Words>6415</Words>
  <Application>Microsoft Office PowerPoint</Application>
  <PresentationFormat>Widescreen</PresentationFormat>
  <Paragraphs>571</Paragraphs>
  <Slides>68</Slides>
  <Notes>68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68</vt:i4>
      </vt:variant>
    </vt:vector>
  </HeadingPairs>
  <TitlesOfParts>
    <vt:vector size="89" baseType="lpstr">
      <vt:lpstr>Arial</vt:lpstr>
      <vt:lpstr>Calibri</vt:lpstr>
      <vt:lpstr>Calibri Light</vt:lpstr>
      <vt:lpstr>Ebrima</vt:lpstr>
      <vt:lpstr>FS Albert Extra Bold</vt:lpstr>
      <vt:lpstr>Gill Sans MT</vt:lpstr>
      <vt:lpstr>Helvetica</vt:lpstr>
      <vt:lpstr>Helvetica Neue</vt:lpstr>
      <vt:lpstr>inherit</vt:lpstr>
      <vt:lpstr>Lato</vt:lpstr>
      <vt:lpstr>Merriweather</vt:lpstr>
      <vt:lpstr>Open Sans</vt:lpstr>
      <vt:lpstr>Segoe UI</vt:lpstr>
      <vt:lpstr>Source Sans Pro</vt:lpstr>
      <vt:lpstr>Symbol</vt:lpstr>
      <vt:lpstr>Tenorite</vt:lpstr>
      <vt:lpstr>Times</vt:lpstr>
      <vt:lpstr>Times New Roman</vt:lpstr>
      <vt:lpstr>Wingdings</vt:lpstr>
      <vt:lpstr>Office Theme</vt:lpstr>
      <vt:lpstr>Parcel</vt:lpstr>
      <vt:lpstr>ADHD Complexity Explored: The Interplay of Emotional Dysregulation and Rejection Sensitivity Dysphoria</vt:lpstr>
      <vt:lpstr>MEET OUR TEAM</vt:lpstr>
      <vt:lpstr> History of  ADHD Diagnostic Criteria </vt:lpstr>
      <vt:lpstr>The Unacknowledged Role of  Emotion in ADHD </vt:lpstr>
      <vt:lpstr>1798-Sir Alexander Crichton   </vt:lpstr>
      <vt:lpstr>1902-Sir George Frederic Still  </vt:lpstr>
      <vt:lpstr>1908- Postencephalitic Behavior Disorder </vt:lpstr>
      <vt:lpstr>1932-Hyperkinetic disease of infancy</vt:lpstr>
      <vt:lpstr>1968 DSM-II: HYPERKINETIC REACTION OF CHILDHOOD</vt:lpstr>
      <vt:lpstr>1980-DSM-III: Attention deficit disorder (With and Without Hyperactivity). </vt:lpstr>
      <vt:lpstr>1994-DSM IV Attention Deficit Hyperactivity Disorder  </vt:lpstr>
      <vt:lpstr>2000   DSM IV-TR Attention Deficit Hyperactivity Disorder  </vt:lpstr>
      <vt:lpstr>2013  DSM-V Part of Neurodevelopmental Disorders </vt:lpstr>
      <vt:lpstr>Why should we Care? </vt:lpstr>
      <vt:lpstr>Rejection  Sensitive Dysphoria  and Emotional dysregulation </vt:lpstr>
      <vt:lpstr>What is Rejection Sensitive Dysphoria?</vt:lpstr>
      <vt:lpstr>What is Rejection Sensitive Dysphoria?</vt:lpstr>
      <vt:lpstr>Emotional Symptoms of Rejection Sensitive Dysphoria</vt:lpstr>
      <vt:lpstr>Physical Symptoms of Rejection Sensitive Dysphoria</vt:lpstr>
      <vt:lpstr>What is Emotional dysregulation ?</vt:lpstr>
      <vt:lpstr>Emotional Symptoms of Emotional dysregulation</vt:lpstr>
      <vt:lpstr>Physical Symptoms of Emotional dysregulation</vt:lpstr>
      <vt:lpstr>How is Rejection Sensitive Dysphoria and Emotional dysregulation Experienced? </vt:lpstr>
      <vt:lpstr>PowerPoint Presentation</vt:lpstr>
      <vt:lpstr>PowerPoint Presentation</vt:lpstr>
      <vt:lpstr>How ADHD can  Affect Emotions</vt:lpstr>
      <vt:lpstr>How ADHD can Affect Emotions </vt:lpstr>
      <vt:lpstr>How ADHD can Affect Emotions </vt:lpstr>
      <vt:lpstr>How ADHD can Affect Emotions </vt:lpstr>
      <vt:lpstr>How ADHD can Affect Emotions </vt:lpstr>
      <vt:lpstr>How ADHD can Affect Emotions </vt:lpstr>
      <vt:lpstr>How an ADHD Brain Differs from A Non-ADHD Brain</vt:lpstr>
      <vt:lpstr>Brain Structure </vt:lpstr>
      <vt:lpstr>Emotional Brain vs. Cognitive Brain</vt:lpstr>
      <vt:lpstr>Brain Function </vt:lpstr>
      <vt:lpstr>Brain Chemistry  </vt:lpstr>
      <vt:lpstr>Psychopharmacological  Strategies</vt:lpstr>
      <vt:lpstr>Psychopharmacological Treatments for Emotional Dysregulation and Rejection sensitivity </vt:lpstr>
      <vt:lpstr>Nutritional Strategies</vt:lpstr>
      <vt:lpstr>Nutritional Strategies  for Managing Emotional Dysregulation and Rejection sensitivity </vt:lpstr>
      <vt:lpstr>Nutritional Strategies  for Managing Emotional Dysregulation and Rejection sensitivity </vt:lpstr>
      <vt:lpstr>Nutritional Strategies  for Managing Emotional Dysregulation and Rejection sensitivity </vt:lpstr>
      <vt:lpstr>Nutritional Strategies  for Managing Emotional Dysregulation and Rejection sensitivity </vt:lpstr>
      <vt:lpstr>Nutritional Strategies  for Managing Emotional Dysregulation and Rejection sensitivity </vt:lpstr>
      <vt:lpstr>Nutritional Strategies  for Managing Emotional Dysregulation and Rejection sensitivity </vt:lpstr>
      <vt:lpstr>Nutritional Strategies  for Managing Emotional Dysregulation and Rejection sensitivity </vt:lpstr>
      <vt:lpstr>Behavioral and Emotional Coping Strategies</vt:lpstr>
      <vt:lpstr>The goals of Emotional and Behavioral coping</vt:lpstr>
      <vt:lpstr>Two Types of Coping Skills</vt:lpstr>
      <vt:lpstr>Emotion-Focused Coping Skills</vt:lpstr>
      <vt:lpstr>Emotion-Focused Coping Skills</vt:lpstr>
      <vt:lpstr>Emotion-Focused Coping Skills</vt:lpstr>
      <vt:lpstr>Emotion-Focused Coping Skills</vt:lpstr>
      <vt:lpstr>Problem-Focused Coping Skills</vt:lpstr>
      <vt:lpstr>Problem-Focused Coping Skills </vt:lpstr>
      <vt:lpstr>Problem-Focused Coping Skills </vt:lpstr>
      <vt:lpstr>Proactive Action plan </vt:lpstr>
      <vt:lpstr>Practice RUNS</vt:lpstr>
      <vt:lpstr>Thanks</vt:lpstr>
      <vt:lpstr>Coping Strategies Resources </vt:lpstr>
      <vt:lpstr>Coping Strategies Resources </vt:lpstr>
      <vt:lpstr>Coping Strategies Resources </vt:lpstr>
      <vt:lpstr>Coping Strategies Resources </vt:lpstr>
      <vt:lpstr>Behavioral and Emotional Coping Strategies References and Additional Reading </vt:lpstr>
      <vt:lpstr>ADHD and Irritability  References and Additional Reading </vt:lpstr>
      <vt:lpstr> Rejection Sensitivity and emotional dysregulation References </vt:lpstr>
      <vt:lpstr>Nutritional Recommendations References and Additional Reading </vt:lpstr>
      <vt:lpstr>Pharmacotherapy Treatment References and Additional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2023-02-17T18:22:44Z</cp:lastPrinted>
  <dcterms:created xsi:type="dcterms:W3CDTF">2021-05-30T14:07:31Z</dcterms:created>
  <dcterms:modified xsi:type="dcterms:W3CDTF">2024-04-04T12:43:10Z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